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257" r:id="rId2"/>
    <p:sldId id="258" r:id="rId3"/>
    <p:sldId id="259" r:id="rId4"/>
    <p:sldId id="260" r:id="rId5"/>
    <p:sldId id="261" r:id="rId6"/>
    <p:sldId id="262"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96" r:id="rId30"/>
    <p:sldId id="286" r:id="rId31"/>
    <p:sldId id="287" r:id="rId32"/>
    <p:sldId id="289" r:id="rId33"/>
    <p:sldId id="290" r:id="rId34"/>
    <p:sldId id="292" r:id="rId35"/>
    <p:sldId id="291" r:id="rId36"/>
    <p:sldId id="293" r:id="rId37"/>
    <p:sldId id="294" r:id="rId38"/>
    <p:sldId id="295" r:id="rId39"/>
    <p:sldId id="2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49"/>
    <p:restoredTop sz="80843"/>
  </p:normalViewPr>
  <p:slideViewPr>
    <p:cSldViewPr snapToGrid="0" snapToObjects="1">
      <p:cViewPr varScale="1">
        <p:scale>
          <a:sx n="110" d="100"/>
          <a:sy n="110" d="100"/>
        </p:scale>
        <p:origin x="13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E8BD61-67B7-2C44-9665-97F6420960CA}" type="datetimeFigureOut">
              <a:rPr lang="en-US" smtClean="0"/>
              <a:t>10/16/18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4F494-0DE3-3447-84CE-2A1D5B081DD7}" type="slidenum">
              <a:rPr lang="en-US" smtClean="0"/>
              <a:t>‹#›</a:t>
            </a:fld>
            <a:endParaRPr lang="en-US"/>
          </a:p>
        </p:txBody>
      </p:sp>
    </p:spTree>
    <p:extLst>
      <p:ext uri="{BB962C8B-B14F-4D97-AF65-F5344CB8AC3E}">
        <p14:creationId xmlns:p14="http://schemas.microsoft.com/office/powerpoint/2010/main" val="151980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151178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7"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 name="Rectangle 1"/>
          <p:cNvSpPr/>
          <p:nvPr/>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6714306" y="2834930"/>
            <a:ext cx="4940490" cy="1143000"/>
          </a:xfrm>
        </p:spPr>
        <p:txBody>
          <a:bodyPr>
            <a:noAutofit/>
          </a:bodyPr>
          <a:lstStyle>
            <a:lvl1pPr algn="l">
              <a:defRPr sz="36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6677564" y="4257677"/>
            <a:ext cx="4929896" cy="650081"/>
          </a:xfrm>
          <a:prstGeom prst="rect">
            <a:avLst/>
          </a:prstGeom>
        </p:spPr>
        <p:txBody>
          <a:bodyPr lIns="51426" tIns="25713" rIns="51426" bIns="25713">
            <a:normAutofit/>
          </a:bodyPr>
          <a:lstStyle>
            <a:lvl1pPr marL="0" indent="0">
              <a:buFontTx/>
              <a:buNone/>
              <a:defRPr sz="2400">
                <a:solidFill>
                  <a:schemeClr val="bg1"/>
                </a:solidFill>
              </a:defRPr>
            </a:lvl1pPr>
            <a:lvl2pPr marL="308513" indent="0">
              <a:buFontTx/>
              <a:buNone/>
              <a:defRPr>
                <a:solidFill>
                  <a:schemeClr val="bg1"/>
                </a:solidFill>
              </a:defRPr>
            </a:lvl2pPr>
            <a:lvl3pPr marL="664162" indent="0">
              <a:buFontTx/>
              <a:buNone/>
              <a:defRPr>
                <a:solidFill>
                  <a:schemeClr val="bg1"/>
                </a:solidFill>
              </a:defRPr>
            </a:lvl3pPr>
            <a:lvl4pPr marL="863839" indent="0">
              <a:buFontTx/>
              <a:buNone/>
              <a:defRPr>
                <a:solidFill>
                  <a:schemeClr val="bg1"/>
                </a:solidFill>
              </a:defRPr>
            </a:lvl4pPr>
            <a:lvl5pPr marL="77745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51505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171527173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hyperlink" Target="http://dev.splunk.com/view/event-collector/SP-CAAAE73"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docs.splunk.com/Documentation/SplunkCloud/latest/Data/UsetheHTTPEventCollector" TargetMode="External"/><Relationship Id="rId2" Type="http://schemas.openxmlformats.org/officeDocument/2006/relationships/hyperlink" Target="http://dev.splunk.com/view/event-collector/SP-CAAAE6Q"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7: Setting up ELB / HWF Tier </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204931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611C2E-6DFF-FA42-8993-FFBDF02FB2FD}"/>
              </a:ext>
            </a:extLst>
          </p:cNvPr>
          <p:cNvPicPr>
            <a:picLocks noChangeAspect="1"/>
          </p:cNvPicPr>
          <p:nvPr/>
        </p:nvPicPr>
        <p:blipFill>
          <a:blip r:embed="rId2"/>
          <a:stretch>
            <a:fillRect/>
          </a:stretch>
        </p:blipFill>
        <p:spPr>
          <a:xfrm>
            <a:off x="4699222" y="1819467"/>
            <a:ext cx="6852213" cy="3787725"/>
          </a:xfrm>
          <a:prstGeom prst="rect">
            <a:avLst/>
          </a:prstGeom>
        </p:spPr>
      </p:pic>
      <p:sp>
        <p:nvSpPr>
          <p:cNvPr id="4" name="Title 3"/>
          <p:cNvSpPr>
            <a:spLocks noGrp="1"/>
          </p:cNvSpPr>
          <p:nvPr>
            <p:ph type="title"/>
          </p:nvPr>
        </p:nvSpPr>
        <p:spPr/>
        <p:txBody>
          <a:bodyPr/>
          <a:lstStyle/>
          <a:p>
            <a:r>
              <a:rPr lang="en-US" dirty="0"/>
              <a:t>Setup Network: Create Second Subnet</a:t>
            </a:r>
          </a:p>
        </p:txBody>
      </p:sp>
      <p:sp>
        <p:nvSpPr>
          <p:cNvPr id="6" name="Subtitle 5"/>
          <p:cNvSpPr>
            <a:spLocks noGrp="1"/>
          </p:cNvSpPr>
          <p:nvPr>
            <p:ph type="subTitle" idx="12"/>
          </p:nvPr>
        </p:nvSpPr>
        <p:spPr/>
        <p:txBody>
          <a:bodyPr/>
          <a:lstStyle/>
          <a:p>
            <a:r>
              <a:rPr lang="en-US" dirty="0"/>
              <a:t>Select Availability Zone and CIDR</a:t>
            </a:r>
          </a:p>
        </p:txBody>
      </p:sp>
      <p:cxnSp>
        <p:nvCxnSpPr>
          <p:cNvPr id="5" name="Straight Arrow Connector 4"/>
          <p:cNvCxnSpPr>
            <a:cxnSpLocks/>
          </p:cNvCxnSpPr>
          <p:nvPr/>
        </p:nvCxnSpPr>
        <p:spPr>
          <a:xfrm>
            <a:off x="3715473" y="2893482"/>
            <a:ext cx="1794076" cy="81662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V="1">
            <a:off x="3587499" y="4038949"/>
            <a:ext cx="1736855" cy="16266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6462" y="3713330"/>
            <a:ext cx="4462760" cy="276999"/>
          </a:xfrm>
          <a:prstGeom prst="rect">
            <a:avLst/>
          </a:prstGeom>
          <a:noFill/>
        </p:spPr>
        <p:txBody>
          <a:bodyPr wrap="none" lIns="0" tIns="0" rIns="0" bIns="0" rtlCol="0">
            <a:spAutoFit/>
          </a:bodyPr>
          <a:lstStyle/>
          <a:p>
            <a:r>
              <a:rPr lang="en-US" dirty="0"/>
              <a:t>Create Ipv4 CIDR block within existing VPC</a:t>
            </a:r>
          </a:p>
        </p:txBody>
      </p:sp>
      <p:sp>
        <p:nvSpPr>
          <p:cNvPr id="17" name="TextBox 16"/>
          <p:cNvSpPr txBox="1"/>
          <p:nvPr/>
        </p:nvSpPr>
        <p:spPr>
          <a:xfrm>
            <a:off x="511870" y="2458277"/>
            <a:ext cx="3727752" cy="276999"/>
          </a:xfrm>
          <a:prstGeom prst="rect">
            <a:avLst/>
          </a:prstGeom>
          <a:noFill/>
        </p:spPr>
        <p:txBody>
          <a:bodyPr wrap="none" lIns="0" tIns="0" rIns="0" bIns="0" rtlCol="0">
            <a:spAutoFit/>
          </a:bodyPr>
          <a:lstStyle/>
          <a:p>
            <a:r>
              <a:rPr lang="en-US" dirty="0"/>
              <a:t>Select Second Availability Zone (AZ)</a:t>
            </a:r>
          </a:p>
        </p:txBody>
      </p:sp>
    </p:spTree>
    <p:extLst>
      <p:ext uri="{BB962C8B-B14F-4D97-AF65-F5344CB8AC3E}">
        <p14:creationId xmlns:p14="http://schemas.microsoft.com/office/powerpoint/2010/main" val="20749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B8D0EC-B15D-BE4D-A984-8C6611436CF7}"/>
              </a:ext>
            </a:extLst>
          </p:cNvPr>
          <p:cNvPicPr>
            <a:picLocks noChangeAspect="1"/>
          </p:cNvPicPr>
          <p:nvPr/>
        </p:nvPicPr>
        <p:blipFill>
          <a:blip r:embed="rId2"/>
          <a:stretch>
            <a:fillRect/>
          </a:stretch>
        </p:blipFill>
        <p:spPr>
          <a:xfrm>
            <a:off x="4162812" y="1643604"/>
            <a:ext cx="7767934" cy="4296261"/>
          </a:xfrm>
          <a:prstGeom prst="rect">
            <a:avLst/>
          </a:prstGeom>
        </p:spPr>
      </p:pic>
      <p:sp>
        <p:nvSpPr>
          <p:cNvPr id="4" name="Title 3"/>
          <p:cNvSpPr>
            <a:spLocks noGrp="1"/>
          </p:cNvSpPr>
          <p:nvPr>
            <p:ph type="title"/>
          </p:nvPr>
        </p:nvSpPr>
        <p:spPr/>
        <p:txBody>
          <a:bodyPr/>
          <a:lstStyle/>
          <a:p>
            <a:r>
              <a:rPr lang="en-US" dirty="0"/>
              <a:t>Setup Network: Create Third Subnet</a:t>
            </a:r>
          </a:p>
        </p:txBody>
      </p:sp>
      <p:sp>
        <p:nvSpPr>
          <p:cNvPr id="6" name="Subtitle 5"/>
          <p:cNvSpPr>
            <a:spLocks noGrp="1"/>
          </p:cNvSpPr>
          <p:nvPr>
            <p:ph type="subTitle" idx="12"/>
          </p:nvPr>
        </p:nvSpPr>
        <p:spPr/>
        <p:txBody>
          <a:bodyPr/>
          <a:lstStyle/>
          <a:p>
            <a:r>
              <a:rPr lang="en-US"/>
              <a:t>Select Availability </a:t>
            </a:r>
            <a:r>
              <a:rPr lang="en-US" dirty="0"/>
              <a:t>Zone and CIDR</a:t>
            </a:r>
          </a:p>
        </p:txBody>
      </p:sp>
      <p:cxnSp>
        <p:nvCxnSpPr>
          <p:cNvPr id="5" name="Straight Arrow Connector 4"/>
          <p:cNvCxnSpPr>
            <a:cxnSpLocks/>
          </p:cNvCxnSpPr>
          <p:nvPr/>
        </p:nvCxnSpPr>
        <p:spPr>
          <a:xfrm>
            <a:off x="3460577" y="2850617"/>
            <a:ext cx="1435514" cy="9411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3217762" y="4038949"/>
            <a:ext cx="1678329" cy="7500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6462" y="3713330"/>
            <a:ext cx="4462760" cy="276999"/>
          </a:xfrm>
          <a:prstGeom prst="rect">
            <a:avLst/>
          </a:prstGeom>
          <a:noFill/>
        </p:spPr>
        <p:txBody>
          <a:bodyPr wrap="none" lIns="0" tIns="0" rIns="0" bIns="0" rtlCol="0">
            <a:spAutoFit/>
          </a:bodyPr>
          <a:lstStyle/>
          <a:p>
            <a:r>
              <a:rPr lang="en-US" dirty="0"/>
              <a:t>Create Ipv4 CIDR block within existing VPC</a:t>
            </a:r>
          </a:p>
        </p:txBody>
      </p:sp>
      <p:sp>
        <p:nvSpPr>
          <p:cNvPr id="17" name="TextBox 16"/>
          <p:cNvSpPr txBox="1"/>
          <p:nvPr/>
        </p:nvSpPr>
        <p:spPr>
          <a:xfrm>
            <a:off x="511870" y="2458277"/>
            <a:ext cx="3727752" cy="276999"/>
          </a:xfrm>
          <a:prstGeom prst="rect">
            <a:avLst/>
          </a:prstGeom>
          <a:noFill/>
        </p:spPr>
        <p:txBody>
          <a:bodyPr wrap="none" lIns="0" tIns="0" rIns="0" bIns="0" rtlCol="0">
            <a:spAutoFit/>
          </a:bodyPr>
          <a:lstStyle/>
          <a:p>
            <a:r>
              <a:rPr lang="en-US" dirty="0"/>
              <a:t>Select Second Availability Zone (AZ)</a:t>
            </a:r>
          </a:p>
        </p:txBody>
      </p:sp>
    </p:spTree>
    <p:extLst>
      <p:ext uri="{BB962C8B-B14F-4D97-AF65-F5344CB8AC3E}">
        <p14:creationId xmlns:p14="http://schemas.microsoft.com/office/powerpoint/2010/main" val="43932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EE033747-D611-3640-B01C-812C38420BB2}"/>
              </a:ext>
            </a:extLst>
          </p:cNvPr>
          <p:cNvPicPr>
            <a:picLocks noChangeAspect="1"/>
          </p:cNvPicPr>
          <p:nvPr/>
        </p:nvPicPr>
        <p:blipFill>
          <a:blip r:embed="rId2"/>
          <a:stretch>
            <a:fillRect/>
          </a:stretch>
        </p:blipFill>
        <p:spPr>
          <a:xfrm>
            <a:off x="7630996" y="4236002"/>
            <a:ext cx="3646603" cy="1917148"/>
          </a:xfrm>
          <a:prstGeom prst="rect">
            <a:avLst/>
          </a:prstGeom>
        </p:spPr>
      </p:pic>
      <p:pic>
        <p:nvPicPr>
          <p:cNvPr id="16" name="Picture 15">
            <a:extLst>
              <a:ext uri="{FF2B5EF4-FFF2-40B4-BE49-F238E27FC236}">
                <a16:creationId xmlns:a16="http://schemas.microsoft.com/office/drawing/2014/main" id="{FEA7E2D0-5658-E649-A79E-B6D61B3832BF}"/>
              </a:ext>
            </a:extLst>
          </p:cNvPr>
          <p:cNvPicPr>
            <a:picLocks noChangeAspect="1"/>
          </p:cNvPicPr>
          <p:nvPr/>
        </p:nvPicPr>
        <p:blipFill>
          <a:blip r:embed="rId3"/>
          <a:stretch>
            <a:fillRect/>
          </a:stretch>
        </p:blipFill>
        <p:spPr>
          <a:xfrm>
            <a:off x="32497" y="4368273"/>
            <a:ext cx="3624991" cy="1821337"/>
          </a:xfrm>
          <a:prstGeom prst="rect">
            <a:avLst/>
          </a:prstGeom>
        </p:spPr>
      </p:pic>
      <p:pic>
        <p:nvPicPr>
          <p:cNvPr id="5" name="Picture 4">
            <a:extLst>
              <a:ext uri="{FF2B5EF4-FFF2-40B4-BE49-F238E27FC236}">
                <a16:creationId xmlns:a16="http://schemas.microsoft.com/office/drawing/2014/main" id="{D38A00E0-53F5-8442-9313-CE0D8579ECE8}"/>
              </a:ext>
            </a:extLst>
          </p:cNvPr>
          <p:cNvPicPr>
            <a:picLocks noChangeAspect="1"/>
          </p:cNvPicPr>
          <p:nvPr/>
        </p:nvPicPr>
        <p:blipFill>
          <a:blip r:embed="rId4"/>
          <a:stretch>
            <a:fillRect/>
          </a:stretch>
        </p:blipFill>
        <p:spPr>
          <a:xfrm>
            <a:off x="6737403" y="1655974"/>
            <a:ext cx="5333284" cy="2365737"/>
          </a:xfrm>
          <a:prstGeom prst="rect">
            <a:avLst/>
          </a:prstGeom>
        </p:spPr>
      </p:pic>
      <p:pic>
        <p:nvPicPr>
          <p:cNvPr id="8" name="Picture 7">
            <a:extLst>
              <a:ext uri="{FF2B5EF4-FFF2-40B4-BE49-F238E27FC236}">
                <a16:creationId xmlns:a16="http://schemas.microsoft.com/office/drawing/2014/main" id="{C84A74AC-EE42-AA44-833A-5F328E53CB91}"/>
              </a:ext>
            </a:extLst>
          </p:cNvPr>
          <p:cNvPicPr>
            <a:picLocks noChangeAspect="1"/>
          </p:cNvPicPr>
          <p:nvPr/>
        </p:nvPicPr>
        <p:blipFill>
          <a:blip r:embed="rId5"/>
          <a:stretch>
            <a:fillRect/>
          </a:stretch>
        </p:blipFill>
        <p:spPr>
          <a:xfrm>
            <a:off x="182899" y="1655974"/>
            <a:ext cx="5589634" cy="2460891"/>
          </a:xfrm>
          <a:prstGeom prst="rect">
            <a:avLst/>
          </a:prstGeom>
        </p:spPr>
      </p:pic>
      <p:sp>
        <p:nvSpPr>
          <p:cNvPr id="4" name="Title 3"/>
          <p:cNvSpPr>
            <a:spLocks noGrp="1"/>
          </p:cNvSpPr>
          <p:nvPr>
            <p:ph type="title"/>
          </p:nvPr>
        </p:nvSpPr>
        <p:spPr/>
        <p:txBody>
          <a:bodyPr/>
          <a:lstStyle/>
          <a:p>
            <a:r>
              <a:rPr lang="en-US" dirty="0"/>
              <a:t>Setup Network: Create Route Table for Subnets</a:t>
            </a:r>
          </a:p>
        </p:txBody>
      </p:sp>
      <p:sp>
        <p:nvSpPr>
          <p:cNvPr id="6" name="Subtitle 5"/>
          <p:cNvSpPr>
            <a:spLocks noGrp="1"/>
          </p:cNvSpPr>
          <p:nvPr>
            <p:ph type="subTitle" idx="12"/>
          </p:nvPr>
        </p:nvSpPr>
        <p:spPr/>
        <p:txBody>
          <a:bodyPr/>
          <a:lstStyle/>
          <a:p>
            <a:r>
              <a:rPr lang="en-US" dirty="0"/>
              <a:t>Edit the Route Table in newly created subnets and add internet gateway</a:t>
            </a:r>
          </a:p>
        </p:txBody>
      </p:sp>
      <p:sp>
        <p:nvSpPr>
          <p:cNvPr id="17" name="TextBox 16"/>
          <p:cNvSpPr txBox="1"/>
          <p:nvPr/>
        </p:nvSpPr>
        <p:spPr>
          <a:xfrm>
            <a:off x="5342524" y="3323739"/>
            <a:ext cx="1312919" cy="1107996"/>
          </a:xfrm>
          <a:prstGeom prst="rect">
            <a:avLst/>
          </a:prstGeom>
          <a:noFill/>
        </p:spPr>
        <p:txBody>
          <a:bodyPr wrap="square" lIns="0" tIns="0" rIns="0" bIns="0" rtlCol="0">
            <a:spAutoFit/>
          </a:bodyPr>
          <a:lstStyle/>
          <a:p>
            <a:pPr algn="ctr"/>
            <a:r>
              <a:rPr lang="en-US" dirty="0"/>
              <a:t>Click</a:t>
            </a:r>
          </a:p>
          <a:p>
            <a:pPr algn="ctr"/>
            <a:r>
              <a:rPr lang="en-US" b="1" dirty="0"/>
              <a:t>Edit route table association</a:t>
            </a:r>
          </a:p>
        </p:txBody>
      </p:sp>
      <p:cxnSp>
        <p:nvCxnSpPr>
          <p:cNvPr id="10" name="Straight Arrow Connector 9"/>
          <p:cNvCxnSpPr>
            <a:cxnSpLocks/>
          </p:cNvCxnSpPr>
          <p:nvPr/>
        </p:nvCxnSpPr>
        <p:spPr>
          <a:xfrm>
            <a:off x="6470248" y="3414531"/>
            <a:ext cx="1006998" cy="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a:off x="2058723" y="3462239"/>
            <a:ext cx="3480389" cy="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605129" y="4841798"/>
            <a:ext cx="2981739" cy="830997"/>
          </a:xfrm>
          <a:prstGeom prst="rect">
            <a:avLst/>
          </a:prstGeom>
          <a:noFill/>
        </p:spPr>
        <p:txBody>
          <a:bodyPr wrap="square" lIns="0" tIns="0" rIns="0" bIns="0" rtlCol="0">
            <a:spAutoFit/>
          </a:bodyPr>
          <a:lstStyle/>
          <a:p>
            <a:r>
              <a:rPr lang="en-US" dirty="0"/>
              <a:t>Select the route table with the internet gateway attached and click Save.</a:t>
            </a:r>
          </a:p>
        </p:txBody>
      </p:sp>
      <p:sp>
        <p:nvSpPr>
          <p:cNvPr id="21" name="Down Arrow 20"/>
          <p:cNvSpPr/>
          <p:nvPr/>
        </p:nvSpPr>
        <p:spPr>
          <a:xfrm>
            <a:off x="3123366" y="4236001"/>
            <a:ext cx="349857" cy="34853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2" name="Down Arrow 21"/>
          <p:cNvSpPr/>
          <p:nvPr/>
        </p:nvSpPr>
        <p:spPr>
          <a:xfrm>
            <a:off x="10434281" y="4019738"/>
            <a:ext cx="349857" cy="34853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198899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 EC2 Instances</a:t>
            </a:r>
          </a:p>
        </p:txBody>
      </p:sp>
      <p:sp>
        <p:nvSpPr>
          <p:cNvPr id="6" name="Subtitle 5"/>
          <p:cNvSpPr>
            <a:spLocks noGrp="1"/>
          </p:cNvSpPr>
          <p:nvPr>
            <p:ph type="subTitle" idx="12"/>
          </p:nvPr>
        </p:nvSpPr>
        <p:spPr/>
        <p:txBody>
          <a:bodyPr/>
          <a:lstStyle/>
          <a:p>
            <a:r>
              <a:rPr lang="en-US" dirty="0"/>
              <a:t>Deploy EC2 instances into each AZ</a:t>
            </a:r>
          </a:p>
        </p:txBody>
      </p:sp>
      <p:pic>
        <p:nvPicPr>
          <p:cNvPr id="7" name="Picture 6">
            <a:extLst>
              <a:ext uri="{FF2B5EF4-FFF2-40B4-BE49-F238E27FC236}">
                <a16:creationId xmlns:a16="http://schemas.microsoft.com/office/drawing/2014/main" id="{DB51580E-099C-4F41-B574-E397E3D479DB}"/>
              </a:ext>
            </a:extLst>
          </p:cNvPr>
          <p:cNvPicPr>
            <a:picLocks noChangeAspect="1"/>
          </p:cNvPicPr>
          <p:nvPr/>
        </p:nvPicPr>
        <p:blipFill>
          <a:blip r:embed="rId2"/>
          <a:stretch>
            <a:fillRect/>
          </a:stretch>
        </p:blipFill>
        <p:spPr>
          <a:xfrm>
            <a:off x="1967697" y="1280628"/>
            <a:ext cx="9340770" cy="4685918"/>
          </a:xfrm>
          <a:prstGeom prst="rect">
            <a:avLst/>
          </a:prstGeom>
        </p:spPr>
      </p:pic>
    </p:spTree>
    <p:extLst>
      <p:ext uri="{BB962C8B-B14F-4D97-AF65-F5344CB8AC3E}">
        <p14:creationId xmlns:p14="http://schemas.microsoft.com/office/powerpoint/2010/main" val="37997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E5EF08-A40D-7641-9B13-9CBCF2A44EE5}"/>
              </a:ext>
            </a:extLst>
          </p:cNvPr>
          <p:cNvPicPr>
            <a:picLocks noChangeAspect="1"/>
          </p:cNvPicPr>
          <p:nvPr/>
        </p:nvPicPr>
        <p:blipFill>
          <a:blip r:embed="rId2"/>
          <a:stretch>
            <a:fillRect/>
          </a:stretch>
        </p:blipFill>
        <p:spPr>
          <a:xfrm>
            <a:off x="2221401" y="1280628"/>
            <a:ext cx="9916844" cy="4724043"/>
          </a:xfrm>
          <a:prstGeom prst="rect">
            <a:avLst/>
          </a:prstGeom>
        </p:spPr>
      </p:pic>
      <p:sp>
        <p:nvSpPr>
          <p:cNvPr id="4" name="Title 3"/>
          <p:cNvSpPr>
            <a:spLocks noGrp="1"/>
          </p:cNvSpPr>
          <p:nvPr>
            <p:ph type="title"/>
          </p:nvPr>
        </p:nvSpPr>
        <p:spPr/>
        <p:txBody>
          <a:bodyPr/>
          <a:lstStyle/>
          <a:p>
            <a:r>
              <a:rPr lang="en-US" dirty="0"/>
              <a:t>Deploy EC2 Instances</a:t>
            </a:r>
          </a:p>
        </p:txBody>
      </p:sp>
      <p:sp>
        <p:nvSpPr>
          <p:cNvPr id="6" name="Subtitle 5"/>
          <p:cNvSpPr>
            <a:spLocks noGrp="1"/>
          </p:cNvSpPr>
          <p:nvPr>
            <p:ph type="subTitle" idx="12"/>
          </p:nvPr>
        </p:nvSpPr>
        <p:spPr/>
        <p:txBody>
          <a:bodyPr/>
          <a:lstStyle/>
          <a:p>
            <a:r>
              <a:rPr lang="en-US" dirty="0"/>
              <a:t>Deploy EC2 instances into each AZ</a:t>
            </a:r>
          </a:p>
        </p:txBody>
      </p:sp>
      <p:sp>
        <p:nvSpPr>
          <p:cNvPr id="2" name="TextBox 1"/>
          <p:cNvSpPr txBox="1"/>
          <p:nvPr/>
        </p:nvSpPr>
        <p:spPr>
          <a:xfrm>
            <a:off x="330392" y="2665546"/>
            <a:ext cx="1436291" cy="276999"/>
          </a:xfrm>
          <a:prstGeom prst="rect">
            <a:avLst/>
          </a:prstGeom>
          <a:noFill/>
        </p:spPr>
        <p:txBody>
          <a:bodyPr wrap="none" lIns="0" tIns="0" rIns="0" bIns="0" rtlCol="0">
            <a:spAutoFit/>
          </a:bodyPr>
          <a:lstStyle/>
          <a:p>
            <a:r>
              <a:rPr lang="en-US" dirty="0"/>
              <a:t>Select Subnet</a:t>
            </a:r>
          </a:p>
        </p:txBody>
      </p:sp>
      <p:sp>
        <p:nvSpPr>
          <p:cNvPr id="7" name="TextBox 6"/>
          <p:cNvSpPr txBox="1"/>
          <p:nvPr/>
        </p:nvSpPr>
        <p:spPr>
          <a:xfrm>
            <a:off x="223810" y="3008481"/>
            <a:ext cx="784340" cy="276999"/>
          </a:xfrm>
          <a:prstGeom prst="rect">
            <a:avLst/>
          </a:prstGeom>
          <a:noFill/>
        </p:spPr>
        <p:txBody>
          <a:bodyPr wrap="square" lIns="0" tIns="0" rIns="0" bIns="0" rtlCol="0">
            <a:spAutoFit/>
          </a:bodyPr>
          <a:lstStyle/>
          <a:p>
            <a:r>
              <a:rPr lang="en-US" dirty="0"/>
              <a:t>Enable</a:t>
            </a:r>
          </a:p>
        </p:txBody>
      </p:sp>
      <p:cxnSp>
        <p:nvCxnSpPr>
          <p:cNvPr id="8" name="Straight Arrow Connector 7"/>
          <p:cNvCxnSpPr/>
          <p:nvPr/>
        </p:nvCxnSpPr>
        <p:spPr>
          <a:xfrm flipV="1">
            <a:off x="1151120" y="3128126"/>
            <a:ext cx="1669774" cy="1885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1838244" y="2819243"/>
            <a:ext cx="131007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22" idx="3"/>
          </p:cNvCxnSpPr>
          <p:nvPr/>
        </p:nvCxnSpPr>
        <p:spPr>
          <a:xfrm flipV="1">
            <a:off x="1871801" y="3642649"/>
            <a:ext cx="1415409" cy="388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4498" y="3542966"/>
            <a:ext cx="1727303" cy="276999"/>
          </a:xfrm>
          <a:prstGeom prst="rect">
            <a:avLst/>
          </a:prstGeom>
          <a:noFill/>
        </p:spPr>
        <p:txBody>
          <a:bodyPr wrap="square" lIns="0" tIns="0" rIns="0" bIns="0" rtlCol="0">
            <a:spAutoFit/>
          </a:bodyPr>
          <a:lstStyle/>
          <a:p>
            <a:r>
              <a:rPr lang="en-US" dirty="0"/>
              <a:t>Select IAM Role</a:t>
            </a:r>
          </a:p>
        </p:txBody>
      </p:sp>
      <p:cxnSp>
        <p:nvCxnSpPr>
          <p:cNvPr id="17" name="Straight Arrow Connector 16">
            <a:extLst>
              <a:ext uri="{FF2B5EF4-FFF2-40B4-BE49-F238E27FC236}">
                <a16:creationId xmlns:a16="http://schemas.microsoft.com/office/drawing/2014/main" id="{522D4D82-714A-4649-AD0A-AE25786790B4}"/>
              </a:ext>
            </a:extLst>
          </p:cNvPr>
          <p:cNvCxnSpPr>
            <a:cxnSpLocks/>
          </p:cNvCxnSpPr>
          <p:nvPr/>
        </p:nvCxnSpPr>
        <p:spPr>
          <a:xfrm flipV="1">
            <a:off x="9142631" y="6091878"/>
            <a:ext cx="1415409" cy="388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410C320-238D-6D49-826F-9DCA7F2EEFB8}"/>
              </a:ext>
            </a:extLst>
          </p:cNvPr>
          <p:cNvSpPr txBox="1"/>
          <p:nvPr/>
        </p:nvSpPr>
        <p:spPr>
          <a:xfrm>
            <a:off x="7113010" y="5993813"/>
            <a:ext cx="2029621" cy="276999"/>
          </a:xfrm>
          <a:prstGeom prst="rect">
            <a:avLst/>
          </a:prstGeom>
          <a:noFill/>
        </p:spPr>
        <p:txBody>
          <a:bodyPr wrap="square" lIns="0" tIns="0" rIns="0" bIns="0" rtlCol="0">
            <a:spAutoFit/>
          </a:bodyPr>
          <a:lstStyle/>
          <a:p>
            <a:r>
              <a:rPr lang="en-US" dirty="0"/>
              <a:t>Review and Launch</a:t>
            </a:r>
          </a:p>
        </p:txBody>
      </p:sp>
    </p:spTree>
    <p:extLst>
      <p:ext uri="{BB962C8B-B14F-4D97-AF65-F5344CB8AC3E}">
        <p14:creationId xmlns:p14="http://schemas.microsoft.com/office/powerpoint/2010/main" val="166648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08919B-ADE9-F44C-A2A0-F18CC7313120}"/>
              </a:ext>
            </a:extLst>
          </p:cNvPr>
          <p:cNvPicPr>
            <a:picLocks noChangeAspect="1"/>
          </p:cNvPicPr>
          <p:nvPr/>
        </p:nvPicPr>
        <p:blipFill>
          <a:blip r:embed="rId2"/>
          <a:stretch>
            <a:fillRect/>
          </a:stretch>
        </p:blipFill>
        <p:spPr>
          <a:xfrm>
            <a:off x="2010446" y="1516283"/>
            <a:ext cx="10108704" cy="4818465"/>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Once Instances are running, click Load Balancers</a:t>
            </a:r>
          </a:p>
        </p:txBody>
      </p:sp>
      <p:cxnSp>
        <p:nvCxnSpPr>
          <p:cNvPr id="12" name="Straight Arrow Connector 11"/>
          <p:cNvCxnSpPr>
            <a:cxnSpLocks/>
          </p:cNvCxnSpPr>
          <p:nvPr/>
        </p:nvCxnSpPr>
        <p:spPr>
          <a:xfrm>
            <a:off x="960699" y="4514127"/>
            <a:ext cx="1049747" cy="122983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8085" y="3925515"/>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678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91A661-ABA4-D141-9116-7EABAEFE9A7D}"/>
              </a:ext>
            </a:extLst>
          </p:cNvPr>
          <p:cNvPicPr>
            <a:picLocks noChangeAspect="1"/>
          </p:cNvPicPr>
          <p:nvPr/>
        </p:nvPicPr>
        <p:blipFill>
          <a:blip r:embed="rId2"/>
          <a:stretch>
            <a:fillRect/>
          </a:stretch>
        </p:blipFill>
        <p:spPr>
          <a:xfrm>
            <a:off x="2419105" y="1411490"/>
            <a:ext cx="9225027" cy="3486781"/>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Once Instances are running, click Load Balancers</a:t>
            </a:r>
          </a:p>
        </p:txBody>
      </p:sp>
      <p:cxnSp>
        <p:nvCxnSpPr>
          <p:cNvPr id="12" name="Straight Arrow Connector 11"/>
          <p:cNvCxnSpPr>
            <a:cxnSpLocks/>
          </p:cNvCxnSpPr>
          <p:nvPr/>
        </p:nvCxnSpPr>
        <p:spPr>
          <a:xfrm flipV="1">
            <a:off x="1533895" y="1990846"/>
            <a:ext cx="2470946" cy="162045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2031" y="3702239"/>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7899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8062623" y="5872442"/>
            <a:ext cx="1987724" cy="369332"/>
          </a:xfrm>
          <a:prstGeom prst="rect">
            <a:avLst/>
          </a:prstGeom>
          <a:noFill/>
        </p:spPr>
        <p:txBody>
          <a:bodyPr wrap="none" lIns="0" tIns="0" rIns="0" bIns="0" rtlCol="0">
            <a:spAutoFit/>
          </a:bodyPr>
          <a:lstStyle/>
          <a:p>
            <a:r>
              <a:rPr lang="en-US" sz="2400" dirty="0"/>
              <a:t>Click Continue</a:t>
            </a:r>
          </a:p>
        </p:txBody>
      </p:sp>
      <p:pic>
        <p:nvPicPr>
          <p:cNvPr id="7" name="Picture 6">
            <a:extLst>
              <a:ext uri="{FF2B5EF4-FFF2-40B4-BE49-F238E27FC236}">
                <a16:creationId xmlns:a16="http://schemas.microsoft.com/office/drawing/2014/main" id="{2BB35D2B-17B4-474E-9122-A072ED9798A3}"/>
              </a:ext>
            </a:extLst>
          </p:cNvPr>
          <p:cNvPicPr>
            <a:picLocks noChangeAspect="1"/>
          </p:cNvPicPr>
          <p:nvPr/>
        </p:nvPicPr>
        <p:blipFill>
          <a:blip r:embed="rId2"/>
          <a:stretch>
            <a:fillRect/>
          </a:stretch>
        </p:blipFill>
        <p:spPr>
          <a:xfrm>
            <a:off x="1400537" y="1280628"/>
            <a:ext cx="10050347" cy="4972444"/>
          </a:xfrm>
          <a:prstGeom prst="rect">
            <a:avLst/>
          </a:prstGeom>
        </p:spPr>
      </p:pic>
    </p:spTree>
    <p:extLst>
      <p:ext uri="{BB962C8B-B14F-4D97-AF65-F5344CB8AC3E}">
        <p14:creationId xmlns:p14="http://schemas.microsoft.com/office/powerpoint/2010/main" val="19626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F2CB2E-AD83-EF44-84D0-98E6E13FA1CF}"/>
              </a:ext>
            </a:extLst>
          </p:cNvPr>
          <p:cNvPicPr>
            <a:picLocks noChangeAspect="1"/>
          </p:cNvPicPr>
          <p:nvPr/>
        </p:nvPicPr>
        <p:blipFill>
          <a:blip r:embed="rId2"/>
          <a:stretch>
            <a:fillRect/>
          </a:stretch>
        </p:blipFill>
        <p:spPr>
          <a:xfrm>
            <a:off x="848042" y="1280628"/>
            <a:ext cx="10495913" cy="4991218"/>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7356568" y="6087180"/>
            <a:ext cx="232916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200423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99EA68-FCC1-F646-A4E5-9A52A608D8D8}"/>
              </a:ext>
            </a:extLst>
          </p:cNvPr>
          <p:cNvPicPr>
            <a:picLocks noChangeAspect="1"/>
          </p:cNvPicPr>
          <p:nvPr/>
        </p:nvPicPr>
        <p:blipFill>
          <a:blip r:embed="rId2"/>
          <a:stretch>
            <a:fillRect/>
          </a:stretch>
        </p:blipFill>
        <p:spPr>
          <a:xfrm>
            <a:off x="456063" y="1280628"/>
            <a:ext cx="10567686" cy="5006622"/>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931766" y="5559925"/>
            <a:ext cx="226023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194437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Setup Network to support Load Balance</a:t>
            </a:r>
          </a:p>
          <a:p>
            <a:r>
              <a:rPr lang="en-US" dirty="0"/>
              <a:t>Build HWF using CF Template / Manual Build</a:t>
            </a:r>
          </a:p>
          <a:p>
            <a:r>
              <a:rPr lang="en-US" dirty="0"/>
              <a:t>Collect ELB Logs using SQS-S3 mechanism</a:t>
            </a:r>
          </a:p>
          <a:p>
            <a:r>
              <a:rPr lang="en-US" dirty="0"/>
              <a:t>Setup HEC Tokens across HWF’s</a:t>
            </a:r>
          </a:p>
        </p:txBody>
      </p:sp>
      <p:sp>
        <p:nvSpPr>
          <p:cNvPr id="4" name="Title 3"/>
          <p:cNvSpPr>
            <a:spLocks noGrp="1"/>
          </p:cNvSpPr>
          <p:nvPr>
            <p:ph type="title"/>
          </p:nvPr>
        </p:nvSpPr>
        <p:spPr/>
        <p:txBody>
          <a:bodyPr/>
          <a:lstStyle/>
          <a:p>
            <a:r>
              <a:rPr lang="en-US" dirty="0"/>
              <a:t>Setup ELB / HWF Tier</a:t>
            </a:r>
          </a:p>
        </p:txBody>
      </p:sp>
      <p:sp>
        <p:nvSpPr>
          <p:cNvPr id="6" name="Subtitle 5"/>
          <p:cNvSpPr>
            <a:spLocks noGrp="1"/>
          </p:cNvSpPr>
          <p:nvPr>
            <p:ph type="subTitle" idx="12"/>
          </p:nvPr>
        </p:nvSpPr>
        <p:spPr/>
        <p:txBody>
          <a:bodyPr/>
          <a:lstStyle/>
          <a:p>
            <a:r>
              <a:rPr lang="en-US" dirty="0"/>
              <a:t>Setting up Elastic Load Balancer and a Heavy Weight Forwarder Tier</a:t>
            </a:r>
          </a:p>
        </p:txBody>
      </p:sp>
    </p:spTree>
    <p:extLst>
      <p:ext uri="{BB962C8B-B14F-4D97-AF65-F5344CB8AC3E}">
        <p14:creationId xmlns:p14="http://schemas.microsoft.com/office/powerpoint/2010/main" val="195759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106E56-DF58-0741-9E10-C3BC1928B8C3}"/>
              </a:ext>
            </a:extLst>
          </p:cNvPr>
          <p:cNvPicPr>
            <a:picLocks noChangeAspect="1"/>
          </p:cNvPicPr>
          <p:nvPr/>
        </p:nvPicPr>
        <p:blipFill>
          <a:blip r:embed="rId2"/>
          <a:stretch>
            <a:fillRect/>
          </a:stretch>
        </p:blipFill>
        <p:spPr>
          <a:xfrm>
            <a:off x="1331089" y="1280628"/>
            <a:ext cx="10093124" cy="4793835"/>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931766" y="5189536"/>
            <a:ext cx="226023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8298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855EF3-7D1C-0247-8681-2AA25F02D7DF}"/>
              </a:ext>
            </a:extLst>
          </p:cNvPr>
          <p:cNvPicPr>
            <a:picLocks noChangeAspect="1"/>
          </p:cNvPicPr>
          <p:nvPr/>
        </p:nvPicPr>
        <p:blipFill>
          <a:blip r:embed="rId2"/>
          <a:stretch>
            <a:fillRect/>
          </a:stretch>
        </p:blipFill>
        <p:spPr>
          <a:xfrm>
            <a:off x="1280930" y="1280628"/>
            <a:ext cx="9630137" cy="4571524"/>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862836" y="5050639"/>
            <a:ext cx="232916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1822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C7DF8-7877-0841-9E9B-C93CDDC69015}"/>
              </a:ext>
            </a:extLst>
          </p:cNvPr>
          <p:cNvPicPr>
            <a:picLocks noChangeAspect="1"/>
          </p:cNvPicPr>
          <p:nvPr/>
        </p:nvPicPr>
        <p:blipFill>
          <a:blip r:embed="rId2"/>
          <a:stretch>
            <a:fillRect/>
          </a:stretch>
        </p:blipFill>
        <p:spPr>
          <a:xfrm>
            <a:off x="618189" y="1280628"/>
            <a:ext cx="10493507" cy="4979877"/>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833550" y="5502051"/>
            <a:ext cx="226023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155041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EA7C74-461A-5149-8733-C362E10F5F04}"/>
              </a:ext>
            </a:extLst>
          </p:cNvPr>
          <p:cNvPicPr>
            <a:picLocks noChangeAspect="1"/>
          </p:cNvPicPr>
          <p:nvPr/>
        </p:nvPicPr>
        <p:blipFill>
          <a:blip r:embed="rId2"/>
          <a:stretch>
            <a:fillRect/>
          </a:stretch>
        </p:blipFill>
        <p:spPr>
          <a:xfrm>
            <a:off x="740779" y="1280628"/>
            <a:ext cx="10594694" cy="5030814"/>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9748212" y="5340007"/>
            <a:ext cx="2329164" cy="369332"/>
          </a:xfrm>
          <a:prstGeom prst="rect">
            <a:avLst/>
          </a:prstGeom>
          <a:noFill/>
        </p:spPr>
        <p:txBody>
          <a:bodyPr wrap="none" lIns="0" tIns="0" rIns="0" bIns="0" rtlCol="0">
            <a:spAutoFit/>
          </a:bodyPr>
          <a:lstStyle/>
          <a:p>
            <a:r>
              <a:rPr lang="en-US" sz="2400" dirty="0"/>
              <a:t>Click to continue</a:t>
            </a:r>
          </a:p>
        </p:txBody>
      </p:sp>
    </p:spTree>
    <p:extLst>
      <p:ext uri="{BB962C8B-B14F-4D97-AF65-F5344CB8AC3E}">
        <p14:creationId xmlns:p14="http://schemas.microsoft.com/office/powerpoint/2010/main" val="28718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01DE92-4FA5-5642-8BFC-3A1B4C15F85B}"/>
              </a:ext>
            </a:extLst>
          </p:cNvPr>
          <p:cNvPicPr>
            <a:picLocks noChangeAspect="1"/>
          </p:cNvPicPr>
          <p:nvPr/>
        </p:nvPicPr>
        <p:blipFill>
          <a:blip r:embed="rId2"/>
          <a:stretch>
            <a:fillRect/>
          </a:stretch>
        </p:blipFill>
        <p:spPr>
          <a:xfrm>
            <a:off x="456063" y="1280628"/>
            <a:ext cx="9854534" cy="4681550"/>
          </a:xfrm>
          <a:prstGeom prst="rect">
            <a:avLst/>
          </a:prstGeom>
        </p:spPr>
      </p:pic>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sp>
        <p:nvSpPr>
          <p:cNvPr id="14" name="TextBox 13"/>
          <p:cNvSpPr txBox="1"/>
          <p:nvPr/>
        </p:nvSpPr>
        <p:spPr>
          <a:xfrm>
            <a:off x="10310597" y="5302421"/>
            <a:ext cx="1678345" cy="369332"/>
          </a:xfrm>
          <a:prstGeom prst="rect">
            <a:avLst/>
          </a:prstGeom>
          <a:noFill/>
        </p:spPr>
        <p:txBody>
          <a:bodyPr wrap="none" lIns="0" tIns="0" rIns="0" bIns="0" rtlCol="0">
            <a:spAutoFit/>
          </a:bodyPr>
          <a:lstStyle/>
          <a:p>
            <a:r>
              <a:rPr lang="en-US" sz="2400" dirty="0"/>
              <a:t>Click Create</a:t>
            </a:r>
          </a:p>
        </p:txBody>
      </p:sp>
    </p:spTree>
    <p:extLst>
      <p:ext uri="{BB962C8B-B14F-4D97-AF65-F5344CB8AC3E}">
        <p14:creationId xmlns:p14="http://schemas.microsoft.com/office/powerpoint/2010/main" val="140524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Setup Elastic </a:t>
            </a:r>
            <a:r>
              <a:rPr lang="en-US"/>
              <a:t>Load Balancer (ELB)</a:t>
            </a:r>
            <a:endParaRPr lang="en-US" dirty="0"/>
          </a:p>
        </p:txBody>
      </p:sp>
      <p:sp>
        <p:nvSpPr>
          <p:cNvPr id="6" name="Subtitle 5"/>
          <p:cNvSpPr>
            <a:spLocks noGrp="1"/>
          </p:cNvSpPr>
          <p:nvPr>
            <p:ph type="subTitle" idx="12"/>
          </p:nvPr>
        </p:nvSpPr>
        <p:spPr/>
        <p:txBody>
          <a:bodyPr/>
          <a:lstStyle/>
          <a:p>
            <a:r>
              <a:rPr lang="en-US" dirty="0"/>
              <a:t>Select Classic Load Balancer</a:t>
            </a:r>
          </a:p>
        </p:txBody>
      </p:sp>
      <p:pic>
        <p:nvPicPr>
          <p:cNvPr id="7" name="Picture 6">
            <a:extLst>
              <a:ext uri="{FF2B5EF4-FFF2-40B4-BE49-F238E27FC236}">
                <a16:creationId xmlns:a16="http://schemas.microsoft.com/office/drawing/2014/main" id="{030406C7-0870-B74C-8DF2-4E538BD51693}"/>
              </a:ext>
            </a:extLst>
          </p:cNvPr>
          <p:cNvPicPr>
            <a:picLocks noChangeAspect="1"/>
          </p:cNvPicPr>
          <p:nvPr/>
        </p:nvPicPr>
        <p:blipFill>
          <a:blip r:embed="rId2"/>
          <a:stretch>
            <a:fillRect/>
          </a:stretch>
        </p:blipFill>
        <p:spPr>
          <a:xfrm>
            <a:off x="1095736" y="1280628"/>
            <a:ext cx="10108558" cy="4998680"/>
          </a:xfrm>
          <a:prstGeom prst="rect">
            <a:avLst/>
          </a:prstGeom>
        </p:spPr>
      </p:pic>
    </p:spTree>
    <p:extLst>
      <p:ext uri="{BB962C8B-B14F-4D97-AF65-F5344CB8AC3E}">
        <p14:creationId xmlns:p14="http://schemas.microsoft.com/office/powerpoint/2010/main" val="211602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Splunk </a:t>
            </a:r>
            <a:br>
              <a:rPr lang="en-US" dirty="0"/>
            </a:br>
            <a:r>
              <a:rPr lang="en-US" dirty="0"/>
              <a:t>HWF / HEC</a:t>
            </a:r>
          </a:p>
        </p:txBody>
      </p:sp>
      <p:sp>
        <p:nvSpPr>
          <p:cNvPr id="3" name="Subtitle 2"/>
          <p:cNvSpPr>
            <a:spLocks noGrp="1"/>
          </p:cNvSpPr>
          <p:nvPr>
            <p:ph type="subTitle" idx="1"/>
          </p:nvPr>
        </p:nvSpPr>
        <p:spPr/>
        <p:txBody>
          <a:bodyPr/>
          <a:lstStyle/>
          <a:p>
            <a:r>
              <a:rPr lang="en-US" dirty="0"/>
              <a:t>Setup the Splunk HWF and copy over the HEC token</a:t>
            </a:r>
          </a:p>
        </p:txBody>
      </p:sp>
    </p:spTree>
    <p:extLst>
      <p:ext uri="{BB962C8B-B14F-4D97-AF65-F5344CB8AC3E}">
        <p14:creationId xmlns:p14="http://schemas.microsoft.com/office/powerpoint/2010/main" val="13187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BD438F-B205-E948-BC49-873DC6FA32CC}"/>
              </a:ext>
            </a:extLst>
          </p:cNvPr>
          <p:cNvPicPr>
            <a:picLocks noChangeAspect="1"/>
          </p:cNvPicPr>
          <p:nvPr/>
        </p:nvPicPr>
        <p:blipFill>
          <a:blip r:embed="rId2"/>
          <a:stretch>
            <a:fillRect/>
          </a:stretch>
        </p:blipFill>
        <p:spPr>
          <a:xfrm>
            <a:off x="1391214" y="1342780"/>
            <a:ext cx="4618299" cy="1861106"/>
          </a:xfrm>
          <a:prstGeom prst="rect">
            <a:avLst/>
          </a:prstGeom>
        </p:spPr>
      </p:pic>
      <p:sp>
        <p:nvSpPr>
          <p:cNvPr id="4" name="Title 3"/>
          <p:cNvSpPr>
            <a:spLocks noGrp="1"/>
          </p:cNvSpPr>
          <p:nvPr>
            <p:ph type="title"/>
          </p:nvPr>
        </p:nvSpPr>
        <p:spPr/>
        <p:txBody>
          <a:bodyPr/>
          <a:lstStyle/>
          <a:p>
            <a:r>
              <a:rPr lang="en-US" dirty="0"/>
              <a:t>Create HEC Token</a:t>
            </a:r>
          </a:p>
        </p:txBody>
      </p:sp>
      <p:sp>
        <p:nvSpPr>
          <p:cNvPr id="6" name="Subtitle 5"/>
          <p:cNvSpPr>
            <a:spLocks noGrp="1"/>
          </p:cNvSpPr>
          <p:nvPr>
            <p:ph type="subTitle" idx="12"/>
          </p:nvPr>
        </p:nvSpPr>
        <p:spPr/>
        <p:txBody>
          <a:bodyPr/>
          <a:lstStyle/>
          <a:p>
            <a:r>
              <a:rPr lang="en-US" dirty="0"/>
              <a:t>Create HEC Token on Primary HWF</a:t>
            </a:r>
          </a:p>
        </p:txBody>
      </p:sp>
      <p:sp>
        <p:nvSpPr>
          <p:cNvPr id="11" name="TextBox 10"/>
          <p:cNvSpPr txBox="1"/>
          <p:nvPr/>
        </p:nvSpPr>
        <p:spPr>
          <a:xfrm>
            <a:off x="381663" y="1210960"/>
            <a:ext cx="889667" cy="369332"/>
          </a:xfrm>
          <a:prstGeom prst="rect">
            <a:avLst/>
          </a:prstGeom>
          <a:noFill/>
        </p:spPr>
        <p:txBody>
          <a:bodyPr wrap="none" lIns="0" tIns="0" rIns="0" bIns="0" rtlCol="0">
            <a:spAutoFit/>
          </a:bodyPr>
          <a:lstStyle/>
          <a:p>
            <a:r>
              <a:rPr lang="en-US" sz="2400"/>
              <a:t>Step 1</a:t>
            </a:r>
            <a:endParaRPr lang="en-US" sz="2400" dirty="0"/>
          </a:p>
        </p:txBody>
      </p:sp>
      <p:sp>
        <p:nvSpPr>
          <p:cNvPr id="12" name="TextBox 11"/>
          <p:cNvSpPr txBox="1"/>
          <p:nvPr/>
        </p:nvSpPr>
        <p:spPr>
          <a:xfrm>
            <a:off x="501547" y="3293545"/>
            <a:ext cx="889667" cy="369332"/>
          </a:xfrm>
          <a:prstGeom prst="rect">
            <a:avLst/>
          </a:prstGeom>
          <a:noFill/>
        </p:spPr>
        <p:txBody>
          <a:bodyPr wrap="none" lIns="0" tIns="0" rIns="0" bIns="0" rtlCol="0">
            <a:spAutoFit/>
          </a:bodyPr>
          <a:lstStyle/>
          <a:p>
            <a:r>
              <a:rPr lang="en-US" sz="2400" dirty="0"/>
              <a:t>Step 2</a:t>
            </a:r>
          </a:p>
        </p:txBody>
      </p:sp>
      <p:sp>
        <p:nvSpPr>
          <p:cNvPr id="13" name="TextBox 12"/>
          <p:cNvSpPr txBox="1"/>
          <p:nvPr/>
        </p:nvSpPr>
        <p:spPr>
          <a:xfrm>
            <a:off x="6489144" y="1999148"/>
            <a:ext cx="889667" cy="369332"/>
          </a:xfrm>
          <a:prstGeom prst="rect">
            <a:avLst/>
          </a:prstGeom>
          <a:noFill/>
        </p:spPr>
        <p:txBody>
          <a:bodyPr wrap="none" lIns="0" tIns="0" rIns="0" bIns="0" rtlCol="0">
            <a:spAutoFit/>
          </a:bodyPr>
          <a:lstStyle/>
          <a:p>
            <a:r>
              <a:rPr lang="en-US" sz="2400" dirty="0"/>
              <a:t>Step 3</a:t>
            </a:r>
          </a:p>
        </p:txBody>
      </p:sp>
      <p:pic>
        <p:nvPicPr>
          <p:cNvPr id="10" name="Picture 9">
            <a:extLst>
              <a:ext uri="{FF2B5EF4-FFF2-40B4-BE49-F238E27FC236}">
                <a16:creationId xmlns:a16="http://schemas.microsoft.com/office/drawing/2014/main" id="{0CA506EF-BAF9-3D49-BCF7-67040ACB9B08}"/>
              </a:ext>
            </a:extLst>
          </p:cNvPr>
          <p:cNvPicPr>
            <a:picLocks noChangeAspect="1"/>
          </p:cNvPicPr>
          <p:nvPr/>
        </p:nvPicPr>
        <p:blipFill>
          <a:blip r:embed="rId3"/>
          <a:stretch>
            <a:fillRect/>
          </a:stretch>
        </p:blipFill>
        <p:spPr>
          <a:xfrm>
            <a:off x="1391214" y="3392062"/>
            <a:ext cx="3617844" cy="3200400"/>
          </a:xfrm>
          <a:prstGeom prst="rect">
            <a:avLst/>
          </a:prstGeom>
        </p:spPr>
      </p:pic>
      <p:pic>
        <p:nvPicPr>
          <p:cNvPr id="14" name="Picture 13">
            <a:extLst>
              <a:ext uri="{FF2B5EF4-FFF2-40B4-BE49-F238E27FC236}">
                <a16:creationId xmlns:a16="http://schemas.microsoft.com/office/drawing/2014/main" id="{AB663E73-46D1-E643-B372-FE4062C71AFB}"/>
              </a:ext>
            </a:extLst>
          </p:cNvPr>
          <p:cNvPicPr>
            <a:picLocks noChangeAspect="1"/>
          </p:cNvPicPr>
          <p:nvPr/>
        </p:nvPicPr>
        <p:blipFill>
          <a:blip r:embed="rId4"/>
          <a:stretch>
            <a:fillRect/>
          </a:stretch>
        </p:blipFill>
        <p:spPr>
          <a:xfrm>
            <a:off x="6489144" y="2511707"/>
            <a:ext cx="5405204" cy="2784953"/>
          </a:xfrm>
          <a:prstGeom prst="rect">
            <a:avLst/>
          </a:prstGeom>
        </p:spPr>
      </p:pic>
    </p:spTree>
    <p:extLst>
      <p:ext uri="{BB962C8B-B14F-4D97-AF65-F5344CB8AC3E}">
        <p14:creationId xmlns:p14="http://schemas.microsoft.com/office/powerpoint/2010/main" val="23352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a:t>SSH into </a:t>
            </a:r>
            <a:r>
              <a:rPr lang="en-US" b="1" u="sng" dirty="0"/>
              <a:t>primary</a:t>
            </a:r>
            <a:r>
              <a:rPr lang="en-US" dirty="0"/>
              <a:t> HWF</a:t>
            </a:r>
          </a:p>
          <a:p>
            <a:pPr>
              <a:buFont typeface="Arial" charset="0"/>
              <a:buChar char="•"/>
            </a:pPr>
            <a:r>
              <a:rPr lang="en-US" dirty="0"/>
              <a:t>Go to </a:t>
            </a:r>
            <a:r>
              <a:rPr lang="en-US" b="1" u="sng" dirty="0"/>
              <a:t>$SPLUNK_HOME/</a:t>
            </a:r>
            <a:r>
              <a:rPr lang="en-US" b="1" u="sng" dirty="0" err="1"/>
              <a:t>etc</a:t>
            </a:r>
            <a:r>
              <a:rPr lang="en-US" b="1" u="sng" dirty="0"/>
              <a:t>/apps/search/local</a:t>
            </a:r>
          </a:p>
          <a:p>
            <a:pPr>
              <a:buFont typeface="Arial" charset="0"/>
              <a:buChar char="•"/>
            </a:pPr>
            <a:r>
              <a:rPr lang="en-US" dirty="0"/>
              <a:t>Open </a:t>
            </a:r>
            <a:r>
              <a:rPr lang="en-US" b="1" dirty="0" err="1"/>
              <a:t>inputs.conf</a:t>
            </a:r>
            <a:r>
              <a:rPr lang="en-US" dirty="0"/>
              <a:t> (</a:t>
            </a:r>
            <a:r>
              <a:rPr lang="en-US" i="1" dirty="0"/>
              <a:t>vi </a:t>
            </a:r>
            <a:r>
              <a:rPr lang="en-US" i="1" dirty="0" err="1"/>
              <a:t>inputs.conf</a:t>
            </a:r>
            <a:r>
              <a:rPr lang="en-US" dirty="0"/>
              <a:t>) </a:t>
            </a:r>
          </a:p>
          <a:p>
            <a:pPr>
              <a:buFont typeface="Arial" charset="0"/>
              <a:buChar char="•"/>
            </a:pPr>
            <a:r>
              <a:rPr lang="en-US" dirty="0"/>
              <a:t>Copy to same location on second HWF</a:t>
            </a:r>
          </a:p>
          <a:p>
            <a:pPr>
              <a:buFont typeface="Arial" charset="0"/>
              <a:buChar char="•"/>
            </a:pPr>
            <a:r>
              <a:rPr lang="en-US" dirty="0"/>
              <a:t>Restart second HWF</a:t>
            </a:r>
          </a:p>
        </p:txBody>
      </p:sp>
      <p:sp>
        <p:nvSpPr>
          <p:cNvPr id="3" name="Title 2"/>
          <p:cNvSpPr>
            <a:spLocks noGrp="1"/>
          </p:cNvSpPr>
          <p:nvPr>
            <p:ph type="title"/>
          </p:nvPr>
        </p:nvSpPr>
        <p:spPr/>
        <p:txBody>
          <a:bodyPr/>
          <a:lstStyle/>
          <a:p>
            <a:r>
              <a:rPr lang="en-US" dirty="0"/>
              <a:t>Copy Token to second HWF</a:t>
            </a:r>
          </a:p>
        </p:txBody>
      </p:sp>
      <p:sp>
        <p:nvSpPr>
          <p:cNvPr id="4" name="Subtitle 3"/>
          <p:cNvSpPr>
            <a:spLocks noGrp="1"/>
          </p:cNvSpPr>
          <p:nvPr>
            <p:ph type="subTitle" idx="12"/>
          </p:nvPr>
        </p:nvSpPr>
        <p:spPr/>
        <p:txBody>
          <a:bodyPr/>
          <a:lstStyle/>
          <a:p>
            <a:r>
              <a:rPr lang="en-US" dirty="0">
                <a:hlinkClick r:id="rId2"/>
              </a:rPr>
              <a:t>http://dev.splunk.com/view/event-collector/SP-CAAAE73</a:t>
            </a:r>
            <a:r>
              <a:rPr lang="en-US" dirty="0"/>
              <a:t> </a:t>
            </a:r>
          </a:p>
        </p:txBody>
      </p:sp>
      <p:sp>
        <p:nvSpPr>
          <p:cNvPr id="5" name="Rectangle 4"/>
          <p:cNvSpPr/>
          <p:nvPr/>
        </p:nvSpPr>
        <p:spPr>
          <a:xfrm>
            <a:off x="532737" y="3880236"/>
            <a:ext cx="6074796" cy="12881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t>[http://test]</a:t>
            </a:r>
          </a:p>
          <a:p>
            <a:r>
              <a:rPr lang="en-US" dirty="0"/>
              <a:t>disabled = 0</a:t>
            </a:r>
          </a:p>
          <a:p>
            <a:r>
              <a:rPr lang="en-US" dirty="0"/>
              <a:t>token = FC363996-7FB2-43A8-ACCB-F8B8CD29DD70</a:t>
            </a:r>
          </a:p>
        </p:txBody>
      </p:sp>
      <p:sp>
        <p:nvSpPr>
          <p:cNvPr id="6" name="TextBox 5"/>
          <p:cNvSpPr txBox="1"/>
          <p:nvPr/>
        </p:nvSpPr>
        <p:spPr>
          <a:xfrm>
            <a:off x="2185416" y="5351446"/>
            <a:ext cx="1848263" cy="369332"/>
          </a:xfrm>
          <a:prstGeom prst="rect">
            <a:avLst/>
          </a:prstGeom>
          <a:noFill/>
        </p:spPr>
        <p:txBody>
          <a:bodyPr wrap="none" lIns="0" tIns="0" rIns="0" bIns="0" rtlCol="0">
            <a:spAutoFit/>
          </a:bodyPr>
          <a:lstStyle/>
          <a:p>
            <a:r>
              <a:rPr lang="en-US" sz="2400"/>
              <a:t>Sample Entry</a:t>
            </a:r>
            <a:endParaRPr lang="en-US" sz="2400" dirty="0"/>
          </a:p>
        </p:txBody>
      </p:sp>
    </p:spTree>
    <p:extLst>
      <p:ext uri="{BB962C8B-B14F-4D97-AF65-F5344CB8AC3E}">
        <p14:creationId xmlns:p14="http://schemas.microsoft.com/office/powerpoint/2010/main" val="121559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Outputs.conf</a:t>
            </a:r>
            <a:endParaRPr lang="en-US" dirty="0"/>
          </a:p>
        </p:txBody>
      </p:sp>
      <p:sp>
        <p:nvSpPr>
          <p:cNvPr id="3" name="Subtitle 2"/>
          <p:cNvSpPr>
            <a:spLocks noGrp="1"/>
          </p:cNvSpPr>
          <p:nvPr>
            <p:ph type="subTitle" idx="14"/>
          </p:nvPr>
        </p:nvSpPr>
        <p:spPr/>
        <p:txBody>
          <a:bodyPr/>
          <a:lstStyle/>
          <a:p>
            <a:r>
              <a:rPr lang="en-US" dirty="0"/>
              <a:t>Send data to indexers (or search head in this example)</a:t>
            </a:r>
          </a:p>
        </p:txBody>
      </p:sp>
      <p:sp>
        <p:nvSpPr>
          <p:cNvPr id="4" name="TextBox 3"/>
          <p:cNvSpPr txBox="1"/>
          <p:nvPr/>
        </p:nvSpPr>
        <p:spPr>
          <a:xfrm>
            <a:off x="928049" y="1815152"/>
            <a:ext cx="6535443" cy="3631763"/>
          </a:xfrm>
          <a:prstGeom prst="rect">
            <a:avLst/>
          </a:prstGeom>
          <a:noFill/>
        </p:spPr>
        <p:txBody>
          <a:bodyPr wrap="none" lIns="0" tIns="0" rIns="0" bIns="0" rtlCol="0">
            <a:spAutoFit/>
          </a:bodyPr>
          <a:lstStyle/>
          <a:p>
            <a:r>
              <a:rPr lang="en-US" sz="2400" dirty="0"/>
              <a:t>$SPLUNK_HOME/</a:t>
            </a:r>
            <a:r>
              <a:rPr lang="en-US" sz="2400" dirty="0" err="1"/>
              <a:t>etc</a:t>
            </a:r>
            <a:r>
              <a:rPr lang="en-US" sz="2400" dirty="0"/>
              <a:t>/system/local/</a:t>
            </a:r>
            <a:r>
              <a:rPr lang="en-US" sz="2400" dirty="0" err="1"/>
              <a:t>outputs.conf</a:t>
            </a:r>
            <a:endParaRPr lang="en-US" sz="2400" dirty="0"/>
          </a:p>
          <a:p>
            <a:endParaRPr lang="en-US" sz="2400" dirty="0"/>
          </a:p>
          <a:p>
            <a:r>
              <a:rPr lang="en-US" sz="2400" dirty="0"/>
              <a:t>Add Stanza:</a:t>
            </a:r>
          </a:p>
          <a:p>
            <a:endParaRPr lang="en-US" sz="2400" dirty="0"/>
          </a:p>
          <a:p>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tcpout</a:t>
            </a:r>
            <a:r>
              <a:rPr lang="en-US" sz="2000" dirty="0">
                <a:latin typeface="Courier New" panose="02070309020205020404" pitchFamily="49" charset="0"/>
                <a:cs typeface="Courier New" panose="02070309020205020404" pitchFamily="49" charset="0"/>
              </a:rPr>
              <a:t>]</a:t>
            </a:r>
          </a:p>
          <a:p>
            <a:r>
              <a:rPr lang="en-US" sz="2000" dirty="0" err="1">
                <a:latin typeface="Courier New" panose="02070309020205020404" pitchFamily="49" charset="0"/>
                <a:cs typeface="Courier New" panose="02070309020205020404" pitchFamily="49" charset="0"/>
              </a:rPr>
              <a:t>defaultGroup</a:t>
            </a:r>
            <a:r>
              <a:rPr lang="en-US" sz="2000" dirty="0">
                <a:latin typeface="Courier New" panose="02070309020205020404" pitchFamily="49" charset="0"/>
                <a:cs typeface="Courier New" panose="02070309020205020404" pitchFamily="49" charset="0"/>
              </a:rPr>
              <a:t> = default-</a:t>
            </a:r>
            <a:r>
              <a:rPr lang="en-US" sz="2000" dirty="0" err="1">
                <a:latin typeface="Courier New" panose="02070309020205020404" pitchFamily="49" charset="0"/>
                <a:cs typeface="Courier New" panose="02070309020205020404" pitchFamily="49" charset="0"/>
              </a:rPr>
              <a:t>autolb</a:t>
            </a:r>
            <a:r>
              <a:rPr lang="en-US" sz="2000" dirty="0">
                <a:latin typeface="Courier New" panose="02070309020205020404" pitchFamily="49" charset="0"/>
                <a:cs typeface="Courier New" panose="02070309020205020404" pitchFamily="49" charset="0"/>
              </a:rPr>
              <a:t>-group</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tcpout:default-autolb-group</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server = &lt;server&gt;:9997</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tcpout</a:t>
            </a:r>
            <a:r>
              <a:rPr lang="en-US" sz="2000" dirty="0">
                <a:latin typeface="Courier New" panose="02070309020205020404" pitchFamily="49" charset="0"/>
                <a:cs typeface="Courier New" panose="02070309020205020404" pitchFamily="49" charset="0"/>
              </a:rPr>
              <a:t>-server://&lt;server&gt;:9997]</a:t>
            </a:r>
          </a:p>
        </p:txBody>
      </p:sp>
      <p:sp>
        <p:nvSpPr>
          <p:cNvPr id="5" name="TextBox 4"/>
          <p:cNvSpPr txBox="1"/>
          <p:nvPr/>
        </p:nvSpPr>
        <p:spPr>
          <a:xfrm>
            <a:off x="7997588" y="1815152"/>
            <a:ext cx="3452884" cy="1477328"/>
          </a:xfrm>
          <a:prstGeom prst="rect">
            <a:avLst/>
          </a:prstGeom>
          <a:noFill/>
        </p:spPr>
        <p:txBody>
          <a:bodyPr wrap="square" lIns="0" tIns="0" rIns="0" bIns="0" rtlCol="0">
            <a:spAutoFit/>
          </a:bodyPr>
          <a:lstStyle/>
          <a:p>
            <a:pPr algn="ctr"/>
            <a:r>
              <a:rPr lang="en-US" sz="2400" b="1" dirty="0"/>
              <a:t>Make sure that the security group is open for 9997 TCP inbound from the HWF tier.</a:t>
            </a:r>
          </a:p>
        </p:txBody>
      </p:sp>
    </p:spTree>
    <p:extLst>
      <p:ext uri="{BB962C8B-B14F-4D97-AF65-F5344CB8AC3E}">
        <p14:creationId xmlns:p14="http://schemas.microsoft.com/office/powerpoint/2010/main" val="207851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951319" y="1576552"/>
            <a:ext cx="10916347" cy="4256689"/>
          </a:xfrm>
        </p:spPr>
      </p:pic>
      <p:sp>
        <p:nvSpPr>
          <p:cNvPr id="3" name="Title 2"/>
          <p:cNvSpPr>
            <a:spLocks noGrp="1"/>
          </p:cNvSpPr>
          <p:nvPr>
            <p:ph type="title"/>
          </p:nvPr>
        </p:nvSpPr>
        <p:spPr/>
        <p:txBody>
          <a:bodyPr/>
          <a:lstStyle/>
          <a:p>
            <a:r>
              <a:rPr lang="en-US" dirty="0"/>
              <a:t>Architecture for Deployment</a:t>
            </a:r>
          </a:p>
        </p:txBody>
      </p:sp>
    </p:spTree>
    <p:extLst>
      <p:ext uri="{BB962C8B-B14F-4D97-AF65-F5344CB8AC3E}">
        <p14:creationId xmlns:p14="http://schemas.microsoft.com/office/powerpoint/2010/main" val="61300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280629"/>
            <a:ext cx="11279872" cy="1243115"/>
          </a:xfrm>
        </p:spPr>
        <p:txBody>
          <a:bodyPr/>
          <a:lstStyle/>
          <a:p>
            <a:pPr>
              <a:buFont typeface="Arial" charset="0"/>
              <a:buChar char="•"/>
            </a:pPr>
            <a:r>
              <a:rPr lang="en-US" dirty="0"/>
              <a:t>See Module 5: Troubleshooting App, slide 6 for </a:t>
            </a:r>
            <a:r>
              <a:rPr lang="en-US" dirty="0" err="1"/>
              <a:t>cURL</a:t>
            </a:r>
            <a:r>
              <a:rPr lang="en-US" dirty="0"/>
              <a:t> commands</a:t>
            </a:r>
          </a:p>
          <a:p>
            <a:pPr>
              <a:buFont typeface="Arial" charset="0"/>
              <a:buChar char="•"/>
            </a:pPr>
            <a:r>
              <a:rPr lang="en-US" dirty="0"/>
              <a:t>Check both instances and see that the ELB is sending data to both instances</a:t>
            </a:r>
          </a:p>
          <a:p>
            <a:pPr>
              <a:buFont typeface="Arial" charset="0"/>
              <a:buChar char="•"/>
            </a:pPr>
            <a:endParaRPr lang="en-US" dirty="0"/>
          </a:p>
          <a:p>
            <a:pPr marL="0" indent="0">
              <a:buNone/>
            </a:pPr>
            <a:endParaRPr lang="en-US" dirty="0"/>
          </a:p>
          <a:p>
            <a:pPr marL="0" indent="0">
              <a:buNone/>
            </a:pPr>
            <a:endParaRPr lang="en-US" dirty="0"/>
          </a:p>
        </p:txBody>
      </p:sp>
      <p:sp>
        <p:nvSpPr>
          <p:cNvPr id="3" name="Title 2"/>
          <p:cNvSpPr>
            <a:spLocks noGrp="1"/>
          </p:cNvSpPr>
          <p:nvPr>
            <p:ph type="title"/>
          </p:nvPr>
        </p:nvSpPr>
        <p:spPr/>
        <p:txBody>
          <a:bodyPr/>
          <a:lstStyle/>
          <a:p>
            <a:r>
              <a:rPr lang="en-US" dirty="0"/>
              <a:t>Test ELB</a:t>
            </a:r>
          </a:p>
        </p:txBody>
      </p:sp>
      <p:sp>
        <p:nvSpPr>
          <p:cNvPr id="4" name="Subtitle 3"/>
          <p:cNvSpPr>
            <a:spLocks noGrp="1"/>
          </p:cNvSpPr>
          <p:nvPr>
            <p:ph type="subTitle" idx="12"/>
          </p:nvPr>
        </p:nvSpPr>
        <p:spPr/>
        <p:txBody>
          <a:bodyPr/>
          <a:lstStyle/>
          <a:p>
            <a:r>
              <a:rPr lang="en-US" dirty="0"/>
              <a:t>Run </a:t>
            </a:r>
            <a:r>
              <a:rPr lang="en-US" dirty="0" err="1"/>
              <a:t>cURL</a:t>
            </a:r>
            <a:r>
              <a:rPr lang="en-US" dirty="0"/>
              <a:t> command and test</a:t>
            </a:r>
          </a:p>
        </p:txBody>
      </p:sp>
      <p:pic>
        <p:nvPicPr>
          <p:cNvPr id="6" name="Picture 5">
            <a:extLst>
              <a:ext uri="{FF2B5EF4-FFF2-40B4-BE49-F238E27FC236}">
                <a16:creationId xmlns:a16="http://schemas.microsoft.com/office/drawing/2014/main" id="{ECE920FE-244F-1645-840F-92DDADBA6929}"/>
              </a:ext>
            </a:extLst>
          </p:cNvPr>
          <p:cNvPicPr>
            <a:picLocks noChangeAspect="1"/>
          </p:cNvPicPr>
          <p:nvPr/>
        </p:nvPicPr>
        <p:blipFill>
          <a:blip r:embed="rId2"/>
          <a:stretch>
            <a:fillRect/>
          </a:stretch>
        </p:blipFill>
        <p:spPr>
          <a:xfrm>
            <a:off x="798652" y="2523744"/>
            <a:ext cx="10004385" cy="3444023"/>
          </a:xfrm>
          <a:prstGeom prst="rect">
            <a:avLst/>
          </a:prstGeom>
        </p:spPr>
      </p:pic>
    </p:spTree>
    <p:extLst>
      <p:ext uri="{BB962C8B-B14F-4D97-AF65-F5344CB8AC3E}">
        <p14:creationId xmlns:p14="http://schemas.microsoft.com/office/powerpoint/2010/main" val="35230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a:t>For production systems, make sure to use SSL certs</a:t>
            </a:r>
          </a:p>
          <a:p>
            <a:pPr>
              <a:buFont typeface="Arial" charset="0"/>
              <a:buChar char="•"/>
            </a:pPr>
            <a:r>
              <a:rPr lang="en-US" dirty="0"/>
              <a:t>Upload SSL Certs to Amazon Certificate Manager</a:t>
            </a:r>
          </a:p>
          <a:p>
            <a:pPr>
              <a:buFont typeface="Arial" charset="0"/>
              <a:buChar char="•"/>
            </a:pPr>
            <a:r>
              <a:rPr lang="en-US" dirty="0"/>
              <a:t>Copy Cert to both HWF in $SPLUNK_HOME/</a:t>
            </a:r>
            <a:r>
              <a:rPr lang="en-US" dirty="0" err="1"/>
              <a:t>etc</a:t>
            </a:r>
            <a:r>
              <a:rPr lang="en-US" dirty="0"/>
              <a:t>/</a:t>
            </a:r>
            <a:r>
              <a:rPr lang="en-US" dirty="0" err="1"/>
              <a:t>auth</a:t>
            </a:r>
            <a:r>
              <a:rPr lang="en-US" dirty="0"/>
              <a:t>/&lt;</a:t>
            </a:r>
            <a:r>
              <a:rPr lang="en-US" dirty="0" err="1"/>
              <a:t>domain_directory</a:t>
            </a:r>
            <a:r>
              <a:rPr lang="en-US" dirty="0"/>
              <a:t>&gt;</a:t>
            </a:r>
          </a:p>
          <a:p>
            <a:pPr lvl="1">
              <a:buFont typeface="Arial" charset="0"/>
              <a:buChar char="•"/>
            </a:pPr>
            <a:r>
              <a:rPr lang="en-US" dirty="0" err="1"/>
              <a:t>Certificate.pem</a:t>
            </a:r>
            <a:endParaRPr lang="en-US" dirty="0"/>
          </a:p>
          <a:p>
            <a:pPr lvl="1">
              <a:buFont typeface="Arial" charset="0"/>
              <a:buChar char="•"/>
            </a:pPr>
            <a:r>
              <a:rPr lang="en-US" dirty="0" err="1"/>
              <a:t>PrivateKey.pem</a:t>
            </a:r>
            <a:endParaRPr lang="en-US" dirty="0"/>
          </a:p>
          <a:p>
            <a:pPr>
              <a:buFont typeface="Arial" charset="0"/>
              <a:buChar char="•"/>
            </a:pPr>
            <a:r>
              <a:rPr lang="en-US" dirty="0"/>
              <a:t>Docs for securing HEC : </a:t>
            </a:r>
          </a:p>
          <a:p>
            <a:pPr lvl="1">
              <a:buFont typeface="Arial" charset="0"/>
              <a:buChar char="•"/>
            </a:pPr>
            <a:r>
              <a:rPr lang="en-US" dirty="0">
                <a:hlinkClick r:id="rId2"/>
              </a:rPr>
              <a:t>http://dev.splunk.com/view/event-collector/SP-CAAAE6Q</a:t>
            </a:r>
            <a:r>
              <a:rPr lang="en-US" dirty="0"/>
              <a:t> </a:t>
            </a:r>
          </a:p>
          <a:p>
            <a:pPr lvl="1">
              <a:buFont typeface="Arial" charset="0"/>
              <a:buChar char="•"/>
            </a:pPr>
            <a:r>
              <a:rPr lang="en-US" dirty="0">
                <a:hlinkClick r:id="rId3"/>
              </a:rPr>
              <a:t>http://docs.splunk.com/Documentation/SplunkCloud/latest/Data/UsetheHTTPEventCollector</a:t>
            </a:r>
            <a:r>
              <a:rPr lang="en-US" dirty="0"/>
              <a:t> </a:t>
            </a:r>
          </a:p>
          <a:p>
            <a:pPr lvl="1">
              <a:buFont typeface="Arial" charset="0"/>
              <a:buChar char="•"/>
            </a:pPr>
            <a:endParaRPr lang="en-US" dirty="0"/>
          </a:p>
          <a:p>
            <a:pPr>
              <a:buFont typeface="Arial" charset="0"/>
              <a:buChar char="•"/>
            </a:pPr>
            <a:endParaRPr lang="en-US" dirty="0"/>
          </a:p>
        </p:txBody>
      </p:sp>
      <p:sp>
        <p:nvSpPr>
          <p:cNvPr id="3" name="Title 2"/>
          <p:cNvSpPr>
            <a:spLocks noGrp="1"/>
          </p:cNvSpPr>
          <p:nvPr>
            <p:ph type="title"/>
          </p:nvPr>
        </p:nvSpPr>
        <p:spPr/>
        <p:txBody>
          <a:bodyPr/>
          <a:lstStyle/>
          <a:p>
            <a:r>
              <a:rPr lang="en-US" dirty="0"/>
              <a:t>Securing HEC with SSL</a:t>
            </a:r>
          </a:p>
        </p:txBody>
      </p:sp>
      <p:sp>
        <p:nvSpPr>
          <p:cNvPr id="4" name="Subtitle 3"/>
          <p:cNvSpPr>
            <a:spLocks noGrp="1"/>
          </p:cNvSpPr>
          <p:nvPr>
            <p:ph type="subTitle" idx="12"/>
          </p:nvPr>
        </p:nvSpPr>
        <p:spPr/>
        <p:txBody>
          <a:bodyPr/>
          <a:lstStyle/>
          <a:p>
            <a:r>
              <a:rPr lang="en-US" dirty="0"/>
              <a:t>Use SSL Cert (not self-signed) to secure HEC</a:t>
            </a:r>
          </a:p>
        </p:txBody>
      </p:sp>
    </p:spTree>
    <p:extLst>
      <p:ext uri="{BB962C8B-B14F-4D97-AF65-F5344CB8AC3E}">
        <p14:creationId xmlns:p14="http://schemas.microsoft.com/office/powerpoint/2010/main" val="113662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ELB Logs to S3  then Splunk</a:t>
            </a:r>
          </a:p>
        </p:txBody>
      </p:sp>
    </p:spTree>
    <p:extLst>
      <p:ext uri="{BB962C8B-B14F-4D97-AF65-F5344CB8AC3E}">
        <p14:creationId xmlns:p14="http://schemas.microsoft.com/office/powerpoint/2010/main" val="57724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7C3E11-7AD8-2C43-87A0-36ECEC83D288}"/>
              </a:ext>
            </a:extLst>
          </p:cNvPr>
          <p:cNvPicPr>
            <a:picLocks noChangeAspect="1"/>
          </p:cNvPicPr>
          <p:nvPr/>
        </p:nvPicPr>
        <p:blipFill>
          <a:blip r:embed="rId2"/>
          <a:stretch>
            <a:fillRect/>
          </a:stretch>
        </p:blipFill>
        <p:spPr>
          <a:xfrm>
            <a:off x="2190812" y="1544881"/>
            <a:ext cx="10001188" cy="4825228"/>
          </a:xfrm>
          <a:prstGeom prst="rect">
            <a:avLst/>
          </a:prstGeom>
        </p:spPr>
      </p:pic>
      <p:sp>
        <p:nvSpPr>
          <p:cNvPr id="3" name="Title 2"/>
          <p:cNvSpPr>
            <a:spLocks noGrp="1"/>
          </p:cNvSpPr>
          <p:nvPr>
            <p:ph type="title"/>
          </p:nvPr>
        </p:nvSpPr>
        <p:spPr/>
        <p:txBody>
          <a:bodyPr/>
          <a:lstStyle/>
          <a:p>
            <a:r>
              <a:rPr lang="en-US" dirty="0"/>
              <a:t>Send the Logs to S3 </a:t>
            </a:r>
          </a:p>
        </p:txBody>
      </p:sp>
      <p:sp>
        <p:nvSpPr>
          <p:cNvPr id="4" name="Subtitle 3"/>
          <p:cNvSpPr>
            <a:spLocks noGrp="1"/>
          </p:cNvSpPr>
          <p:nvPr>
            <p:ph type="subTitle" idx="12"/>
          </p:nvPr>
        </p:nvSpPr>
        <p:spPr/>
        <p:txBody>
          <a:bodyPr/>
          <a:lstStyle/>
          <a:p>
            <a:r>
              <a:rPr lang="en-US" dirty="0"/>
              <a:t>Scroll Down to Access Logs Setting</a:t>
            </a:r>
          </a:p>
        </p:txBody>
      </p:sp>
      <p:sp>
        <p:nvSpPr>
          <p:cNvPr id="6" name="Down Arrow 5"/>
          <p:cNvSpPr/>
          <p:nvPr/>
        </p:nvSpPr>
        <p:spPr>
          <a:xfrm>
            <a:off x="1126156" y="2136808"/>
            <a:ext cx="484632" cy="316671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7" name="TextBox 6"/>
          <p:cNvSpPr txBox="1"/>
          <p:nvPr/>
        </p:nvSpPr>
        <p:spPr>
          <a:xfrm>
            <a:off x="546131" y="1736184"/>
            <a:ext cx="1644681" cy="369332"/>
          </a:xfrm>
          <a:prstGeom prst="rect">
            <a:avLst/>
          </a:prstGeom>
          <a:noFill/>
        </p:spPr>
        <p:txBody>
          <a:bodyPr wrap="none" lIns="0" tIns="0" rIns="0" bIns="0" rtlCol="0">
            <a:spAutoFit/>
          </a:bodyPr>
          <a:lstStyle/>
          <a:p>
            <a:r>
              <a:rPr lang="en-US" sz="2400" dirty="0"/>
              <a:t>Scroll Down</a:t>
            </a:r>
          </a:p>
        </p:txBody>
      </p:sp>
      <p:cxnSp>
        <p:nvCxnSpPr>
          <p:cNvPr id="9" name="Straight Arrow Connector 8"/>
          <p:cNvCxnSpPr>
            <a:cxnSpLocks/>
          </p:cNvCxnSpPr>
          <p:nvPr/>
        </p:nvCxnSpPr>
        <p:spPr>
          <a:xfrm flipH="1">
            <a:off x="5764192" y="3479800"/>
            <a:ext cx="4624408" cy="15655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388600" y="3110468"/>
            <a:ext cx="1421864" cy="369332"/>
          </a:xfrm>
          <a:prstGeom prst="rect">
            <a:avLst/>
          </a:prstGeom>
          <a:noFill/>
        </p:spPr>
        <p:txBody>
          <a:bodyPr wrap="non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69371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626214-A42D-6F4C-A9EC-7E129F02B3BC}"/>
              </a:ext>
            </a:extLst>
          </p:cNvPr>
          <p:cNvPicPr>
            <a:picLocks noChangeAspect="1"/>
          </p:cNvPicPr>
          <p:nvPr/>
        </p:nvPicPr>
        <p:blipFill>
          <a:blip r:embed="rId2"/>
          <a:stretch>
            <a:fillRect/>
          </a:stretch>
        </p:blipFill>
        <p:spPr>
          <a:xfrm>
            <a:off x="2295902" y="1341540"/>
            <a:ext cx="7984748" cy="4386159"/>
          </a:xfrm>
          <a:prstGeom prst="rect">
            <a:avLst/>
          </a:prstGeom>
        </p:spPr>
      </p:pic>
      <p:sp>
        <p:nvSpPr>
          <p:cNvPr id="3" name="Title 2"/>
          <p:cNvSpPr>
            <a:spLocks noGrp="1"/>
          </p:cNvSpPr>
          <p:nvPr>
            <p:ph type="title"/>
          </p:nvPr>
        </p:nvSpPr>
        <p:spPr/>
        <p:txBody>
          <a:bodyPr/>
          <a:lstStyle/>
          <a:p>
            <a:r>
              <a:rPr lang="en-US" dirty="0"/>
              <a:t>Send the Logs to S3 </a:t>
            </a:r>
          </a:p>
        </p:txBody>
      </p:sp>
      <p:sp>
        <p:nvSpPr>
          <p:cNvPr id="4" name="Subtitle 3"/>
          <p:cNvSpPr>
            <a:spLocks noGrp="1"/>
          </p:cNvSpPr>
          <p:nvPr>
            <p:ph type="subTitle" idx="12"/>
          </p:nvPr>
        </p:nvSpPr>
        <p:spPr/>
        <p:txBody>
          <a:bodyPr/>
          <a:lstStyle/>
          <a:p>
            <a:r>
              <a:rPr lang="en-US" dirty="0"/>
              <a:t>Make sure to use a unique S3 bucket name</a:t>
            </a:r>
          </a:p>
        </p:txBody>
      </p:sp>
      <p:sp>
        <p:nvSpPr>
          <p:cNvPr id="7" name="TextBox 6"/>
          <p:cNvSpPr txBox="1"/>
          <p:nvPr/>
        </p:nvSpPr>
        <p:spPr>
          <a:xfrm>
            <a:off x="251233" y="1209206"/>
            <a:ext cx="2044669" cy="1107996"/>
          </a:xfrm>
          <a:prstGeom prst="rect">
            <a:avLst/>
          </a:prstGeom>
          <a:noFill/>
        </p:spPr>
        <p:txBody>
          <a:bodyPr wrap="square" lIns="0" tIns="0" rIns="0" bIns="0" rtlCol="0">
            <a:spAutoFit/>
          </a:bodyPr>
          <a:lstStyle/>
          <a:p>
            <a:r>
              <a:rPr lang="en-US" sz="2400" dirty="0"/>
              <a:t>Click here to enable access logs</a:t>
            </a:r>
          </a:p>
        </p:txBody>
      </p:sp>
      <p:cxnSp>
        <p:nvCxnSpPr>
          <p:cNvPr id="9" name="Straight Arrow Connector 8"/>
          <p:cNvCxnSpPr>
            <a:cxnSpLocks/>
          </p:cNvCxnSpPr>
          <p:nvPr/>
        </p:nvCxnSpPr>
        <p:spPr>
          <a:xfrm flipH="1">
            <a:off x="7535119" y="3479800"/>
            <a:ext cx="2853481" cy="87228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388600" y="3110468"/>
            <a:ext cx="1460500" cy="1846659"/>
          </a:xfrm>
          <a:prstGeom prst="rect">
            <a:avLst/>
          </a:prstGeom>
          <a:noFill/>
        </p:spPr>
        <p:txBody>
          <a:bodyPr wrap="square" lIns="0" tIns="0" rIns="0" bIns="0" rtlCol="0">
            <a:spAutoFit/>
          </a:bodyPr>
          <a:lstStyle/>
          <a:p>
            <a:r>
              <a:rPr lang="en-US" sz="2400" dirty="0"/>
              <a:t>Click Here to create new </a:t>
            </a:r>
            <a:r>
              <a:rPr lang="en-US" sz="2400" b="1" u="sng" dirty="0"/>
              <a:t>unique</a:t>
            </a:r>
            <a:r>
              <a:rPr lang="en-US" sz="2400" dirty="0"/>
              <a:t> S3 bucket</a:t>
            </a:r>
          </a:p>
        </p:txBody>
      </p:sp>
      <p:cxnSp>
        <p:nvCxnSpPr>
          <p:cNvPr id="10" name="Straight Arrow Connector 9"/>
          <p:cNvCxnSpPr/>
          <p:nvPr/>
        </p:nvCxnSpPr>
        <p:spPr>
          <a:xfrm>
            <a:off x="685800" y="2303055"/>
            <a:ext cx="2273300" cy="80741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69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456062" y="1379621"/>
            <a:ext cx="5504900" cy="4524256"/>
          </a:xfrm>
        </p:spPr>
        <p:txBody>
          <a:bodyPr/>
          <a:lstStyle/>
          <a:p>
            <a:pPr>
              <a:buFont typeface="Arial" charset="0"/>
              <a:buChar char="•"/>
            </a:pPr>
            <a:r>
              <a:rPr lang="en-US" b="1" u="sng" dirty="0"/>
              <a:t>ELB Access Logs</a:t>
            </a:r>
          </a:p>
          <a:p>
            <a:pPr>
              <a:buFont typeface="Arial" charset="0"/>
              <a:buChar char="•"/>
            </a:pPr>
            <a:r>
              <a:rPr lang="en-US" dirty="0"/>
              <a:t>In the Add-on, click Create New Input </a:t>
            </a:r>
          </a:p>
          <a:p>
            <a:pPr>
              <a:buFont typeface="Arial" charset="0"/>
              <a:buChar char="•"/>
            </a:pPr>
            <a:r>
              <a:rPr lang="en-US" dirty="0"/>
              <a:t>Select ELB Access Logs -&gt; Incremental S3</a:t>
            </a:r>
          </a:p>
          <a:p>
            <a:pPr>
              <a:buFont typeface="Arial" charset="0"/>
              <a:buChar char="•"/>
            </a:pPr>
            <a:r>
              <a:rPr lang="en-US" dirty="0"/>
              <a:t>Select the bucket with the ELB access logs</a:t>
            </a:r>
            <a:endParaRPr lang="en-US" b="1" u="sng" dirty="0"/>
          </a:p>
          <a:p>
            <a:pPr>
              <a:buFont typeface="Arial" charset="0"/>
              <a:buChar char="•"/>
            </a:pPr>
            <a:r>
              <a:rPr lang="en-US" dirty="0"/>
              <a:t>Log Type: ELB Access Logs</a:t>
            </a:r>
          </a:p>
          <a:p>
            <a:pPr>
              <a:buFont typeface="Arial" charset="0"/>
              <a:buChar char="•"/>
            </a:pPr>
            <a:r>
              <a:rPr lang="en-US" dirty="0" err="1"/>
              <a:t>Sourcetype</a:t>
            </a:r>
            <a:r>
              <a:rPr lang="en-US" dirty="0"/>
              <a:t>: </a:t>
            </a:r>
            <a:r>
              <a:rPr lang="en-US" dirty="0" err="1"/>
              <a:t>aws:elb:accesslogs</a:t>
            </a:r>
            <a:endParaRPr lang="en-US" dirty="0"/>
          </a:p>
          <a:p>
            <a:pPr>
              <a:buFont typeface="Arial" charset="0"/>
              <a:buChar char="•"/>
            </a:pPr>
            <a:r>
              <a:rPr lang="en-US" dirty="0"/>
              <a:t>Interval: 1800 seconds (30 minutes)</a:t>
            </a:r>
          </a:p>
        </p:txBody>
      </p:sp>
      <p:sp>
        <p:nvSpPr>
          <p:cNvPr id="3" name="Title 2"/>
          <p:cNvSpPr>
            <a:spLocks noGrp="1"/>
          </p:cNvSpPr>
          <p:nvPr>
            <p:ph type="title"/>
          </p:nvPr>
        </p:nvSpPr>
        <p:spPr/>
        <p:txBody>
          <a:bodyPr/>
          <a:lstStyle/>
          <a:p>
            <a:r>
              <a:rPr lang="en-US" dirty="0"/>
              <a:t>Setup Splunk: S3 Modular Input</a:t>
            </a:r>
          </a:p>
        </p:txBody>
      </p:sp>
      <p:sp>
        <p:nvSpPr>
          <p:cNvPr id="10" name="Subtitle 9"/>
          <p:cNvSpPr>
            <a:spLocks noGrp="1"/>
          </p:cNvSpPr>
          <p:nvPr>
            <p:ph type="subTitle" idx="13"/>
          </p:nvPr>
        </p:nvSpPr>
        <p:spPr/>
        <p:txBody>
          <a:bodyPr/>
          <a:lstStyle/>
          <a:p>
            <a:r>
              <a:rPr lang="en-US" dirty="0"/>
              <a:t>Collect data from S3 bucket on an interval</a:t>
            </a:r>
          </a:p>
        </p:txBody>
      </p:sp>
      <p:pic>
        <p:nvPicPr>
          <p:cNvPr id="4" name="Picture 3">
            <a:extLst>
              <a:ext uri="{FF2B5EF4-FFF2-40B4-BE49-F238E27FC236}">
                <a16:creationId xmlns:a16="http://schemas.microsoft.com/office/drawing/2014/main" id="{ADBC4A71-E205-6742-832A-7058C721BAC3}"/>
              </a:ext>
            </a:extLst>
          </p:cNvPr>
          <p:cNvPicPr>
            <a:picLocks noChangeAspect="1"/>
          </p:cNvPicPr>
          <p:nvPr/>
        </p:nvPicPr>
        <p:blipFill>
          <a:blip r:embed="rId2"/>
          <a:stretch>
            <a:fillRect/>
          </a:stretch>
        </p:blipFill>
        <p:spPr>
          <a:xfrm>
            <a:off x="6215604" y="1303109"/>
            <a:ext cx="5778421" cy="4801153"/>
          </a:xfrm>
          <a:prstGeom prst="rect">
            <a:avLst/>
          </a:prstGeom>
        </p:spPr>
      </p:pic>
    </p:spTree>
    <p:extLst>
      <p:ext uri="{BB962C8B-B14F-4D97-AF65-F5344CB8AC3E}">
        <p14:creationId xmlns:p14="http://schemas.microsoft.com/office/powerpoint/2010/main" val="36993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456062" y="1379621"/>
            <a:ext cx="5018763" cy="4524256"/>
          </a:xfrm>
        </p:spPr>
        <p:txBody>
          <a:bodyPr/>
          <a:lstStyle/>
          <a:p>
            <a:pPr>
              <a:buFont typeface="Arial" charset="0"/>
              <a:buChar char="•"/>
            </a:pPr>
            <a:r>
              <a:rPr lang="en-US" b="1" u="sng" dirty="0"/>
              <a:t>Splunk</a:t>
            </a:r>
          </a:p>
          <a:p>
            <a:pPr>
              <a:buFont typeface="Arial" charset="0"/>
              <a:buChar char="•"/>
            </a:pPr>
            <a:r>
              <a:rPr lang="en-US" dirty="0"/>
              <a:t>Create new HEC input</a:t>
            </a:r>
          </a:p>
          <a:p>
            <a:pPr lvl="1">
              <a:buFont typeface="Arial" charset="0"/>
              <a:buChar char="•"/>
            </a:pPr>
            <a:r>
              <a:rPr lang="en-US" dirty="0"/>
              <a:t>Settings -&gt; HEC -&gt; Add New (Name it </a:t>
            </a:r>
            <a:r>
              <a:rPr lang="en-US" dirty="0" err="1"/>
              <a:t>aws</a:t>
            </a:r>
            <a:r>
              <a:rPr lang="en-US" dirty="0"/>
              <a:t> </a:t>
            </a:r>
            <a:r>
              <a:rPr lang="en-US" dirty="0" err="1"/>
              <a:t>elb</a:t>
            </a:r>
            <a:r>
              <a:rPr lang="en-US" dirty="0"/>
              <a:t> access logs</a:t>
            </a:r>
          </a:p>
          <a:p>
            <a:pPr lvl="1">
              <a:buFont typeface="Arial" charset="0"/>
              <a:buChar char="•"/>
            </a:pPr>
            <a:r>
              <a:rPr lang="en-US" dirty="0"/>
              <a:t>Set </a:t>
            </a:r>
            <a:r>
              <a:rPr lang="en-US" dirty="0" err="1"/>
              <a:t>Sourcetype</a:t>
            </a:r>
            <a:r>
              <a:rPr lang="en-US" dirty="0"/>
              <a:t>: </a:t>
            </a:r>
            <a:r>
              <a:rPr lang="en-US" dirty="0" err="1"/>
              <a:t>aws:elb:accesslogs</a:t>
            </a:r>
            <a:endParaRPr lang="en-US" dirty="0"/>
          </a:p>
          <a:p>
            <a:pPr lvl="1">
              <a:buFont typeface="Arial" charset="0"/>
              <a:buChar char="•"/>
            </a:pPr>
            <a:r>
              <a:rPr lang="en-US" dirty="0"/>
              <a:t>Send to default index</a:t>
            </a:r>
          </a:p>
          <a:p>
            <a:pPr lvl="1">
              <a:buFont typeface="Arial" charset="0"/>
              <a:buChar char="•"/>
            </a:pPr>
            <a:r>
              <a:rPr lang="en-US" dirty="0"/>
              <a:t>(See Module 3, Slide 12 for details and visuals)</a:t>
            </a:r>
          </a:p>
          <a:p>
            <a:pPr>
              <a:buFont typeface="Arial" charset="0"/>
              <a:buChar char="•"/>
            </a:pPr>
            <a:endParaRPr lang="en-US" b="1" u="sng" dirty="0"/>
          </a:p>
        </p:txBody>
      </p:sp>
      <p:sp>
        <p:nvSpPr>
          <p:cNvPr id="3" name="Title 2"/>
          <p:cNvSpPr>
            <a:spLocks noGrp="1"/>
          </p:cNvSpPr>
          <p:nvPr>
            <p:ph type="title"/>
          </p:nvPr>
        </p:nvSpPr>
        <p:spPr/>
        <p:txBody>
          <a:bodyPr/>
          <a:lstStyle/>
          <a:p>
            <a:r>
              <a:rPr lang="en-US" dirty="0"/>
              <a:t>Setup Splunk: HEC token for ELB logs</a:t>
            </a:r>
          </a:p>
        </p:txBody>
      </p:sp>
      <p:sp>
        <p:nvSpPr>
          <p:cNvPr id="10" name="Subtitle 9"/>
          <p:cNvSpPr>
            <a:spLocks noGrp="1"/>
          </p:cNvSpPr>
          <p:nvPr>
            <p:ph type="subTitle" idx="13"/>
          </p:nvPr>
        </p:nvSpPr>
        <p:spPr/>
        <p:txBody>
          <a:bodyPr/>
          <a:lstStyle/>
          <a:p>
            <a:r>
              <a:rPr lang="en-US" dirty="0"/>
              <a:t>Collect ELB Logs using HEC and Lambda Function</a:t>
            </a:r>
          </a:p>
        </p:txBody>
      </p:sp>
      <p:pic>
        <p:nvPicPr>
          <p:cNvPr id="6" name="Picture 5">
            <a:extLst>
              <a:ext uri="{FF2B5EF4-FFF2-40B4-BE49-F238E27FC236}">
                <a16:creationId xmlns:a16="http://schemas.microsoft.com/office/drawing/2014/main" id="{C0AB5250-38C0-F34B-B12E-F0C619DDB386}"/>
              </a:ext>
            </a:extLst>
          </p:cNvPr>
          <p:cNvPicPr>
            <a:picLocks noChangeAspect="1"/>
          </p:cNvPicPr>
          <p:nvPr/>
        </p:nvPicPr>
        <p:blipFill>
          <a:blip r:embed="rId2"/>
          <a:stretch>
            <a:fillRect/>
          </a:stretch>
        </p:blipFill>
        <p:spPr>
          <a:xfrm>
            <a:off x="5768281" y="1689904"/>
            <a:ext cx="6423719" cy="2779266"/>
          </a:xfrm>
          <a:prstGeom prst="rect">
            <a:avLst/>
          </a:prstGeom>
        </p:spPr>
      </p:pic>
    </p:spTree>
    <p:extLst>
      <p:ext uri="{BB962C8B-B14F-4D97-AF65-F5344CB8AC3E}">
        <p14:creationId xmlns:p14="http://schemas.microsoft.com/office/powerpoint/2010/main" val="33410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p:txBody>
          <a:bodyPr/>
          <a:lstStyle/>
          <a:p>
            <a:pPr>
              <a:buFont typeface="Arial" charset="0"/>
              <a:buChar char="•"/>
            </a:pPr>
            <a:r>
              <a:rPr lang="en-US" b="1" u="sng" dirty="0"/>
              <a:t>AWS</a:t>
            </a:r>
          </a:p>
          <a:p>
            <a:pPr>
              <a:buFont typeface="Arial" charset="0"/>
              <a:buChar char="•"/>
            </a:pPr>
            <a:r>
              <a:rPr lang="en-US" dirty="0"/>
              <a:t>Open Lambda -&gt; Create New Function</a:t>
            </a:r>
          </a:p>
          <a:p>
            <a:pPr>
              <a:buFont typeface="Arial" charset="0"/>
              <a:buChar char="•"/>
            </a:pPr>
            <a:r>
              <a:rPr lang="en-US" dirty="0"/>
              <a:t>Filter for “</a:t>
            </a:r>
            <a:r>
              <a:rPr lang="en-US" dirty="0" err="1"/>
              <a:t>splunk</a:t>
            </a:r>
            <a:r>
              <a:rPr lang="en-US" dirty="0"/>
              <a:t>-logging” blue print</a:t>
            </a:r>
          </a:p>
          <a:p>
            <a:pPr>
              <a:buFont typeface="Arial" charset="0"/>
              <a:buChar char="•"/>
            </a:pPr>
            <a:r>
              <a:rPr lang="en-US" dirty="0"/>
              <a:t>Enable Trigger for </a:t>
            </a:r>
            <a:r>
              <a:rPr lang="en-US" b="1" dirty="0"/>
              <a:t>S3 bucket </a:t>
            </a:r>
            <a:r>
              <a:rPr lang="en-US" b="1" dirty="0" err="1"/>
              <a:t>ObjectCreated</a:t>
            </a:r>
            <a:r>
              <a:rPr lang="en-US" b="1" dirty="0"/>
              <a:t>(ALL)</a:t>
            </a:r>
          </a:p>
          <a:p>
            <a:pPr>
              <a:buFont typeface="Arial" charset="0"/>
              <a:buChar char="•"/>
            </a:pPr>
            <a:r>
              <a:rPr lang="en-US" dirty="0"/>
              <a:t>Enter ELB URL</a:t>
            </a:r>
          </a:p>
          <a:p>
            <a:pPr>
              <a:buFont typeface="Arial" charset="0"/>
              <a:buChar char="•"/>
            </a:pPr>
            <a:r>
              <a:rPr lang="en-US" dirty="0"/>
              <a:t>Enter HEC token</a:t>
            </a:r>
          </a:p>
          <a:p>
            <a:pPr>
              <a:buFont typeface="Arial" charset="0"/>
              <a:buChar char="•"/>
            </a:pPr>
            <a:r>
              <a:rPr lang="en-US" dirty="0"/>
              <a:t>(See Module 3, Slides 16-20)</a:t>
            </a:r>
          </a:p>
        </p:txBody>
      </p:sp>
      <p:sp>
        <p:nvSpPr>
          <p:cNvPr id="3" name="Title 2"/>
          <p:cNvSpPr>
            <a:spLocks noGrp="1"/>
          </p:cNvSpPr>
          <p:nvPr>
            <p:ph type="title"/>
          </p:nvPr>
        </p:nvSpPr>
        <p:spPr/>
        <p:txBody>
          <a:bodyPr/>
          <a:lstStyle/>
          <a:p>
            <a:r>
              <a:rPr lang="en-US" dirty="0"/>
              <a:t>Setup Splunk: AWS Lambda S3 logging </a:t>
            </a:r>
          </a:p>
        </p:txBody>
      </p:sp>
      <p:sp>
        <p:nvSpPr>
          <p:cNvPr id="10" name="Subtitle 9"/>
          <p:cNvSpPr>
            <a:spLocks noGrp="1"/>
          </p:cNvSpPr>
          <p:nvPr>
            <p:ph type="subTitle" idx="13"/>
          </p:nvPr>
        </p:nvSpPr>
        <p:spPr/>
        <p:txBody>
          <a:bodyPr/>
          <a:lstStyle/>
          <a:p>
            <a:r>
              <a:rPr lang="en-US" dirty="0"/>
              <a:t>Select </a:t>
            </a:r>
            <a:r>
              <a:rPr lang="en-US" dirty="0" err="1"/>
              <a:t>splunk</a:t>
            </a:r>
            <a:r>
              <a:rPr lang="en-US" dirty="0"/>
              <a:t>-logging blue print</a:t>
            </a:r>
          </a:p>
        </p:txBody>
      </p:sp>
      <p:pic>
        <p:nvPicPr>
          <p:cNvPr id="6" name="Picture 5">
            <a:extLst>
              <a:ext uri="{FF2B5EF4-FFF2-40B4-BE49-F238E27FC236}">
                <a16:creationId xmlns:a16="http://schemas.microsoft.com/office/drawing/2014/main" id="{30FDDE05-32DF-BF4E-99F4-D3DB51DDFC57}"/>
              </a:ext>
            </a:extLst>
          </p:cNvPr>
          <p:cNvPicPr>
            <a:picLocks noChangeAspect="1"/>
          </p:cNvPicPr>
          <p:nvPr/>
        </p:nvPicPr>
        <p:blipFill>
          <a:blip r:embed="rId2"/>
          <a:stretch>
            <a:fillRect/>
          </a:stretch>
        </p:blipFill>
        <p:spPr>
          <a:xfrm>
            <a:off x="5805302" y="1469985"/>
            <a:ext cx="6101237" cy="3371054"/>
          </a:xfrm>
          <a:prstGeom prst="rect">
            <a:avLst/>
          </a:prstGeom>
        </p:spPr>
      </p:pic>
    </p:spTree>
    <p:extLst>
      <p:ext uri="{BB962C8B-B14F-4D97-AF65-F5344CB8AC3E}">
        <p14:creationId xmlns:p14="http://schemas.microsoft.com/office/powerpoint/2010/main" val="172821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ELB Usage Page</a:t>
            </a:r>
          </a:p>
        </p:txBody>
      </p:sp>
      <p:sp>
        <p:nvSpPr>
          <p:cNvPr id="4" name="Subtitle 3"/>
          <p:cNvSpPr>
            <a:spLocks noGrp="1"/>
          </p:cNvSpPr>
          <p:nvPr>
            <p:ph type="subTitle" idx="12"/>
          </p:nvPr>
        </p:nvSpPr>
        <p:spPr/>
        <p:txBody>
          <a:bodyPr/>
          <a:lstStyle/>
          <a:p>
            <a:r>
              <a:rPr lang="en-US" dirty="0"/>
              <a:t>Splunk App for AWS ELB Usage Page</a:t>
            </a:r>
          </a:p>
        </p:txBody>
      </p:sp>
      <p:pic>
        <p:nvPicPr>
          <p:cNvPr id="7" name="Picture 6">
            <a:extLst>
              <a:ext uri="{FF2B5EF4-FFF2-40B4-BE49-F238E27FC236}">
                <a16:creationId xmlns:a16="http://schemas.microsoft.com/office/drawing/2014/main" id="{DCDA8DB3-6760-1049-8A3F-48BA534031B4}"/>
              </a:ext>
            </a:extLst>
          </p:cNvPr>
          <p:cNvPicPr>
            <a:picLocks noChangeAspect="1"/>
          </p:cNvPicPr>
          <p:nvPr/>
        </p:nvPicPr>
        <p:blipFill>
          <a:blip r:embed="rId2"/>
          <a:stretch>
            <a:fillRect/>
          </a:stretch>
        </p:blipFill>
        <p:spPr>
          <a:xfrm>
            <a:off x="1585732" y="1280628"/>
            <a:ext cx="9321478" cy="5036172"/>
          </a:xfrm>
          <a:prstGeom prst="rect">
            <a:avLst/>
          </a:prstGeom>
        </p:spPr>
      </p:pic>
    </p:spTree>
    <p:extLst>
      <p:ext uri="{BB962C8B-B14F-4D97-AF65-F5344CB8AC3E}">
        <p14:creationId xmlns:p14="http://schemas.microsoft.com/office/powerpoint/2010/main" val="114530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79B6D-1C88-8C4A-8760-FF98E5F933E1}"/>
              </a:ext>
            </a:extLst>
          </p:cNvPr>
          <p:cNvSpPr>
            <a:spLocks noGrp="1"/>
          </p:cNvSpPr>
          <p:nvPr>
            <p:ph type="title"/>
          </p:nvPr>
        </p:nvSpPr>
        <p:spPr/>
        <p:txBody>
          <a:bodyPr/>
          <a:lstStyle/>
          <a:p>
            <a:r>
              <a:rPr lang="en-US" dirty="0"/>
              <a:t>Continue to Module 8: Migrating AWS TA between Machines</a:t>
            </a:r>
          </a:p>
        </p:txBody>
      </p:sp>
    </p:spTree>
    <p:extLst>
      <p:ext uri="{BB962C8B-B14F-4D97-AF65-F5344CB8AC3E}">
        <p14:creationId xmlns:p14="http://schemas.microsoft.com/office/powerpoint/2010/main" val="208276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Setup AWS Networking</a:t>
            </a:r>
          </a:p>
        </p:txBody>
      </p:sp>
      <p:sp>
        <p:nvSpPr>
          <p:cNvPr id="6" name="Subtitle 5"/>
          <p:cNvSpPr>
            <a:spLocks noGrp="1"/>
          </p:cNvSpPr>
          <p:nvPr>
            <p:ph type="subTitle" idx="1"/>
          </p:nvPr>
        </p:nvSpPr>
        <p:spPr/>
        <p:txBody>
          <a:bodyPr/>
          <a:lstStyle/>
          <a:p>
            <a:r>
              <a:rPr lang="en-US" dirty="0"/>
              <a:t>Setup networking for Elastic Load Balancing</a:t>
            </a:r>
          </a:p>
        </p:txBody>
      </p:sp>
    </p:spTree>
    <p:extLst>
      <p:ext uri="{BB962C8B-B14F-4D97-AF65-F5344CB8AC3E}">
        <p14:creationId xmlns:p14="http://schemas.microsoft.com/office/powerpoint/2010/main" val="46657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21E9BA-B82E-9B49-9712-29590AD7FDA4}"/>
              </a:ext>
            </a:extLst>
          </p:cNvPr>
          <p:cNvPicPr>
            <a:picLocks noChangeAspect="1"/>
          </p:cNvPicPr>
          <p:nvPr/>
        </p:nvPicPr>
        <p:blipFill>
          <a:blip r:embed="rId2"/>
          <a:stretch>
            <a:fillRect/>
          </a:stretch>
        </p:blipFill>
        <p:spPr>
          <a:xfrm>
            <a:off x="3841414" y="1315202"/>
            <a:ext cx="4214565" cy="4998541"/>
          </a:xfrm>
          <a:prstGeom prst="rect">
            <a:avLst/>
          </a:prstGeom>
        </p:spPr>
      </p:pic>
      <p:sp>
        <p:nvSpPr>
          <p:cNvPr id="4" name="Title 3"/>
          <p:cNvSpPr>
            <a:spLocks noGrp="1"/>
          </p:cNvSpPr>
          <p:nvPr>
            <p:ph type="title"/>
          </p:nvPr>
        </p:nvSpPr>
        <p:spPr/>
        <p:txBody>
          <a:bodyPr/>
          <a:lstStyle/>
          <a:p>
            <a:r>
              <a:rPr lang="en-US" dirty="0"/>
              <a:t>Setup Network</a:t>
            </a:r>
          </a:p>
        </p:txBody>
      </p:sp>
      <p:sp>
        <p:nvSpPr>
          <p:cNvPr id="6" name="Subtitle 5"/>
          <p:cNvSpPr>
            <a:spLocks noGrp="1"/>
          </p:cNvSpPr>
          <p:nvPr>
            <p:ph type="subTitle" idx="12"/>
          </p:nvPr>
        </p:nvSpPr>
        <p:spPr/>
        <p:txBody>
          <a:bodyPr/>
          <a:lstStyle/>
          <a:p>
            <a:r>
              <a:rPr lang="en-US" dirty="0"/>
              <a:t>Select VPC under Network &amp; Content Delivery</a:t>
            </a:r>
          </a:p>
        </p:txBody>
      </p:sp>
      <p:cxnSp>
        <p:nvCxnSpPr>
          <p:cNvPr id="10" name="Straight Arrow Connector 9"/>
          <p:cNvCxnSpPr>
            <a:cxnSpLocks/>
          </p:cNvCxnSpPr>
          <p:nvPr/>
        </p:nvCxnSpPr>
        <p:spPr>
          <a:xfrm>
            <a:off x="2523281" y="3516048"/>
            <a:ext cx="1562582" cy="22481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84961" y="2986118"/>
            <a:ext cx="2351597" cy="369332"/>
          </a:xfrm>
          <a:prstGeom prst="rect">
            <a:avLst/>
          </a:prstGeom>
          <a:noFill/>
        </p:spPr>
        <p:txBody>
          <a:bodyPr wrap="square" lIns="0" tIns="0" rIns="0" bIns="0" rtlCol="0">
            <a:spAutoFit/>
          </a:bodyPr>
          <a:lstStyle/>
          <a:p>
            <a:r>
              <a:rPr lang="en-US" sz="2400" dirty="0"/>
              <a:t>Select VPC</a:t>
            </a:r>
          </a:p>
        </p:txBody>
      </p:sp>
    </p:spTree>
    <p:extLst>
      <p:ext uri="{BB962C8B-B14F-4D97-AF65-F5344CB8AC3E}">
        <p14:creationId xmlns:p14="http://schemas.microsoft.com/office/powerpoint/2010/main" val="137124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20BAFA-2AEA-4740-B316-C50C2724ACC6}"/>
              </a:ext>
            </a:extLst>
          </p:cNvPr>
          <p:cNvPicPr>
            <a:picLocks noChangeAspect="1"/>
          </p:cNvPicPr>
          <p:nvPr/>
        </p:nvPicPr>
        <p:blipFill>
          <a:blip r:embed="rId2"/>
          <a:stretch>
            <a:fillRect/>
          </a:stretch>
        </p:blipFill>
        <p:spPr>
          <a:xfrm>
            <a:off x="1535604" y="1389676"/>
            <a:ext cx="9636781" cy="4670211"/>
          </a:xfrm>
          <a:prstGeom prst="rect">
            <a:avLst/>
          </a:prstGeom>
        </p:spPr>
      </p:pic>
      <p:sp>
        <p:nvSpPr>
          <p:cNvPr id="4" name="Title 3"/>
          <p:cNvSpPr>
            <a:spLocks noGrp="1"/>
          </p:cNvSpPr>
          <p:nvPr>
            <p:ph type="title"/>
          </p:nvPr>
        </p:nvSpPr>
        <p:spPr/>
        <p:txBody>
          <a:bodyPr/>
          <a:lstStyle/>
          <a:p>
            <a:r>
              <a:rPr lang="en-US" dirty="0"/>
              <a:t>Setup Network: Create VPC</a:t>
            </a:r>
          </a:p>
        </p:txBody>
      </p:sp>
      <p:sp>
        <p:nvSpPr>
          <p:cNvPr id="6" name="Subtitle 5"/>
          <p:cNvSpPr>
            <a:spLocks noGrp="1"/>
          </p:cNvSpPr>
          <p:nvPr>
            <p:ph type="subTitle" idx="12"/>
          </p:nvPr>
        </p:nvSpPr>
        <p:spPr/>
        <p:txBody>
          <a:bodyPr/>
          <a:lstStyle/>
          <a:p>
            <a:r>
              <a:rPr lang="en-US" dirty="0"/>
              <a:t>Start VPC Wizard</a:t>
            </a:r>
          </a:p>
        </p:txBody>
      </p:sp>
      <p:cxnSp>
        <p:nvCxnSpPr>
          <p:cNvPr id="10" name="Straight Arrow Connector 9"/>
          <p:cNvCxnSpPr>
            <a:cxnSpLocks/>
          </p:cNvCxnSpPr>
          <p:nvPr/>
        </p:nvCxnSpPr>
        <p:spPr>
          <a:xfrm flipV="1">
            <a:off x="1144988" y="1863524"/>
            <a:ext cx="1910728" cy="149192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4498" y="3355451"/>
            <a:ext cx="2351597" cy="369332"/>
          </a:xfrm>
          <a:prstGeom prst="rect">
            <a:avLst/>
          </a:prstGeom>
          <a:noFill/>
        </p:spPr>
        <p:txBody>
          <a:bodyPr wrap="square" lIns="0" tIns="0" rIns="0" bIns="0" rtlCol="0">
            <a:spAutoFit/>
          </a:bodyPr>
          <a:lstStyle/>
          <a:p>
            <a:r>
              <a:rPr lang="en-US" sz="2400" dirty="0"/>
              <a:t>Click Here</a:t>
            </a:r>
          </a:p>
        </p:txBody>
      </p:sp>
    </p:spTree>
    <p:extLst>
      <p:ext uri="{BB962C8B-B14F-4D97-AF65-F5344CB8AC3E}">
        <p14:creationId xmlns:p14="http://schemas.microsoft.com/office/powerpoint/2010/main" val="27652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2A8693-4325-3042-A76C-32DFA6C00C22}"/>
              </a:ext>
            </a:extLst>
          </p:cNvPr>
          <p:cNvPicPr>
            <a:picLocks noChangeAspect="1"/>
          </p:cNvPicPr>
          <p:nvPr/>
        </p:nvPicPr>
        <p:blipFill>
          <a:blip r:embed="rId2"/>
          <a:stretch>
            <a:fillRect/>
          </a:stretch>
        </p:blipFill>
        <p:spPr>
          <a:xfrm>
            <a:off x="833377" y="1537612"/>
            <a:ext cx="10382491" cy="4861565"/>
          </a:xfrm>
          <a:prstGeom prst="rect">
            <a:avLst/>
          </a:prstGeom>
        </p:spPr>
      </p:pic>
      <p:sp>
        <p:nvSpPr>
          <p:cNvPr id="4" name="Title 3"/>
          <p:cNvSpPr>
            <a:spLocks noGrp="1"/>
          </p:cNvSpPr>
          <p:nvPr>
            <p:ph type="title"/>
          </p:nvPr>
        </p:nvSpPr>
        <p:spPr/>
        <p:txBody>
          <a:bodyPr/>
          <a:lstStyle/>
          <a:p>
            <a:r>
              <a:rPr lang="en-US" dirty="0"/>
              <a:t>Setup Network: Create VPC</a:t>
            </a:r>
          </a:p>
        </p:txBody>
      </p:sp>
      <p:sp>
        <p:nvSpPr>
          <p:cNvPr id="6" name="Subtitle 5"/>
          <p:cNvSpPr>
            <a:spLocks noGrp="1"/>
          </p:cNvSpPr>
          <p:nvPr>
            <p:ph type="subTitle" idx="12"/>
          </p:nvPr>
        </p:nvSpPr>
        <p:spPr/>
        <p:txBody>
          <a:bodyPr/>
          <a:lstStyle/>
          <a:p>
            <a:r>
              <a:rPr lang="en-US" dirty="0"/>
              <a:t>Select Single VPC &amp; Public Subnet</a:t>
            </a:r>
          </a:p>
        </p:txBody>
      </p:sp>
      <p:cxnSp>
        <p:nvCxnSpPr>
          <p:cNvPr id="10" name="Straight Arrow Connector 9"/>
          <p:cNvCxnSpPr>
            <a:cxnSpLocks/>
            <a:stCxn id="11" idx="0"/>
          </p:cNvCxnSpPr>
          <p:nvPr/>
        </p:nvCxnSpPr>
        <p:spPr>
          <a:xfrm flipV="1">
            <a:off x="3927944" y="4360863"/>
            <a:ext cx="3398831" cy="158228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752145" y="5943147"/>
            <a:ext cx="2351597" cy="369332"/>
          </a:xfrm>
          <a:prstGeom prst="rect">
            <a:avLst/>
          </a:prstGeom>
          <a:noFill/>
        </p:spPr>
        <p:txBody>
          <a:bodyPr wrap="square" lIns="0" tIns="0" rIns="0" bIns="0" rtlCol="0">
            <a:spAutoFit/>
          </a:bodyPr>
          <a:lstStyle/>
          <a:p>
            <a:r>
              <a:rPr lang="en-US" sz="2400" dirty="0"/>
              <a:t>Click Here</a:t>
            </a:r>
          </a:p>
        </p:txBody>
      </p:sp>
    </p:spTree>
    <p:extLst>
      <p:ext uri="{BB962C8B-B14F-4D97-AF65-F5344CB8AC3E}">
        <p14:creationId xmlns:p14="http://schemas.microsoft.com/office/powerpoint/2010/main" val="141310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497C1C5-B108-8746-A7F6-A63DCCDFFA71}"/>
              </a:ext>
            </a:extLst>
          </p:cNvPr>
          <p:cNvPicPr>
            <a:picLocks noChangeAspect="1"/>
          </p:cNvPicPr>
          <p:nvPr/>
        </p:nvPicPr>
        <p:blipFill>
          <a:blip r:embed="rId2"/>
          <a:stretch>
            <a:fillRect/>
          </a:stretch>
        </p:blipFill>
        <p:spPr>
          <a:xfrm>
            <a:off x="2244542" y="1328759"/>
            <a:ext cx="7074387" cy="3931277"/>
          </a:xfrm>
          <a:prstGeom prst="rect">
            <a:avLst/>
          </a:prstGeom>
        </p:spPr>
      </p:pic>
      <p:sp>
        <p:nvSpPr>
          <p:cNvPr id="4" name="Title 3"/>
          <p:cNvSpPr>
            <a:spLocks noGrp="1"/>
          </p:cNvSpPr>
          <p:nvPr>
            <p:ph type="title"/>
          </p:nvPr>
        </p:nvSpPr>
        <p:spPr/>
        <p:txBody>
          <a:bodyPr/>
          <a:lstStyle/>
          <a:p>
            <a:r>
              <a:rPr lang="en-US" dirty="0"/>
              <a:t>Setup Network: Create VPC</a:t>
            </a:r>
          </a:p>
        </p:txBody>
      </p:sp>
      <p:sp>
        <p:nvSpPr>
          <p:cNvPr id="6" name="Subtitle 5"/>
          <p:cNvSpPr>
            <a:spLocks noGrp="1"/>
          </p:cNvSpPr>
          <p:nvPr>
            <p:ph type="subTitle" idx="12"/>
          </p:nvPr>
        </p:nvSpPr>
        <p:spPr/>
        <p:txBody>
          <a:bodyPr/>
          <a:lstStyle/>
          <a:p>
            <a:r>
              <a:rPr lang="en-US" dirty="0"/>
              <a:t>Create VPC</a:t>
            </a:r>
          </a:p>
        </p:txBody>
      </p:sp>
      <p:cxnSp>
        <p:nvCxnSpPr>
          <p:cNvPr id="10" name="Straight Arrow Connector 9"/>
          <p:cNvCxnSpPr>
            <a:cxnSpLocks/>
          </p:cNvCxnSpPr>
          <p:nvPr/>
        </p:nvCxnSpPr>
        <p:spPr>
          <a:xfrm flipH="1">
            <a:off x="9109276" y="2846567"/>
            <a:ext cx="1577277" cy="9975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002741" y="2445943"/>
            <a:ext cx="2351597" cy="369332"/>
          </a:xfrm>
          <a:prstGeom prst="rect">
            <a:avLst/>
          </a:prstGeom>
          <a:noFill/>
        </p:spPr>
        <p:txBody>
          <a:bodyPr wrap="square" lIns="0" tIns="0" rIns="0" bIns="0" rtlCol="0">
            <a:spAutoFit/>
          </a:bodyPr>
          <a:lstStyle/>
          <a:p>
            <a:r>
              <a:rPr lang="en-US" sz="2400"/>
              <a:t>Click Here</a:t>
            </a:r>
            <a:endParaRPr lang="en-US" sz="2400" dirty="0"/>
          </a:p>
        </p:txBody>
      </p:sp>
      <p:pic>
        <p:nvPicPr>
          <p:cNvPr id="14" name="Picture 13">
            <a:extLst>
              <a:ext uri="{FF2B5EF4-FFF2-40B4-BE49-F238E27FC236}">
                <a16:creationId xmlns:a16="http://schemas.microsoft.com/office/drawing/2014/main" id="{9B39961D-6613-6D47-86BD-6BCABC7026E7}"/>
              </a:ext>
            </a:extLst>
          </p:cNvPr>
          <p:cNvPicPr>
            <a:picLocks noChangeAspect="1"/>
          </p:cNvPicPr>
          <p:nvPr/>
        </p:nvPicPr>
        <p:blipFill>
          <a:blip r:embed="rId3"/>
          <a:stretch>
            <a:fillRect/>
          </a:stretch>
        </p:blipFill>
        <p:spPr>
          <a:xfrm>
            <a:off x="1185403" y="4282260"/>
            <a:ext cx="9667467" cy="2159264"/>
          </a:xfrm>
          <a:prstGeom prst="rect">
            <a:avLst/>
          </a:prstGeom>
        </p:spPr>
      </p:pic>
      <p:cxnSp>
        <p:nvCxnSpPr>
          <p:cNvPr id="7" name="Straight Arrow Connector 6"/>
          <p:cNvCxnSpPr/>
          <p:nvPr/>
        </p:nvCxnSpPr>
        <p:spPr>
          <a:xfrm>
            <a:off x="6019137" y="3816626"/>
            <a:ext cx="0" cy="41346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441785" y="5600097"/>
            <a:ext cx="1294151" cy="369332"/>
          </a:xfrm>
          <a:prstGeom prst="rect">
            <a:avLst/>
          </a:prstGeom>
          <a:noFill/>
        </p:spPr>
        <p:txBody>
          <a:bodyPr wrap="square" lIns="0" tIns="0" rIns="0" bIns="0" rtlCol="0">
            <a:spAutoFit/>
          </a:bodyPr>
          <a:lstStyle/>
          <a:p>
            <a:r>
              <a:rPr lang="en-US" sz="2400" dirty="0"/>
              <a:t>Click OK</a:t>
            </a:r>
          </a:p>
        </p:txBody>
      </p:sp>
    </p:spTree>
    <p:extLst>
      <p:ext uri="{BB962C8B-B14F-4D97-AF65-F5344CB8AC3E}">
        <p14:creationId xmlns:p14="http://schemas.microsoft.com/office/powerpoint/2010/main" val="179500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EECE8B-23FF-5243-9E34-61E79825F2E2}"/>
              </a:ext>
            </a:extLst>
          </p:cNvPr>
          <p:cNvPicPr>
            <a:picLocks noChangeAspect="1"/>
          </p:cNvPicPr>
          <p:nvPr/>
        </p:nvPicPr>
        <p:blipFill>
          <a:blip r:embed="rId2"/>
          <a:stretch>
            <a:fillRect/>
          </a:stretch>
        </p:blipFill>
        <p:spPr>
          <a:xfrm>
            <a:off x="2447352" y="1684464"/>
            <a:ext cx="9744648" cy="1429126"/>
          </a:xfrm>
          <a:prstGeom prst="rect">
            <a:avLst/>
          </a:prstGeom>
        </p:spPr>
      </p:pic>
      <p:sp>
        <p:nvSpPr>
          <p:cNvPr id="4" name="Title 3"/>
          <p:cNvSpPr>
            <a:spLocks noGrp="1"/>
          </p:cNvSpPr>
          <p:nvPr>
            <p:ph type="title"/>
          </p:nvPr>
        </p:nvSpPr>
        <p:spPr/>
        <p:txBody>
          <a:bodyPr/>
          <a:lstStyle/>
          <a:p>
            <a:r>
              <a:rPr lang="en-US" dirty="0"/>
              <a:t>Setup Network: Create Second Subnet</a:t>
            </a:r>
          </a:p>
        </p:txBody>
      </p:sp>
      <p:sp>
        <p:nvSpPr>
          <p:cNvPr id="6" name="Subtitle 5"/>
          <p:cNvSpPr>
            <a:spLocks noGrp="1"/>
          </p:cNvSpPr>
          <p:nvPr>
            <p:ph type="subTitle" idx="12"/>
          </p:nvPr>
        </p:nvSpPr>
        <p:spPr/>
        <p:txBody>
          <a:bodyPr/>
          <a:lstStyle/>
          <a:p>
            <a:r>
              <a:rPr lang="en-US" dirty="0"/>
              <a:t>Click Subnets on the left hand side then click Create Subnet</a:t>
            </a:r>
          </a:p>
        </p:txBody>
      </p:sp>
      <p:cxnSp>
        <p:nvCxnSpPr>
          <p:cNvPr id="5" name="Straight Arrow Connector 4"/>
          <p:cNvCxnSpPr>
            <a:cxnSpLocks/>
          </p:cNvCxnSpPr>
          <p:nvPr/>
        </p:nvCxnSpPr>
        <p:spPr>
          <a:xfrm>
            <a:off x="1831125" y="2083117"/>
            <a:ext cx="2034819" cy="5699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072600" y="3023403"/>
            <a:ext cx="1232453" cy="795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4750" y="3219633"/>
            <a:ext cx="2242602" cy="369332"/>
          </a:xfrm>
          <a:prstGeom prst="rect">
            <a:avLst/>
          </a:prstGeom>
          <a:noFill/>
        </p:spPr>
        <p:txBody>
          <a:bodyPr wrap="none" lIns="0" tIns="0" rIns="0" bIns="0" rtlCol="0">
            <a:spAutoFit/>
          </a:bodyPr>
          <a:lstStyle/>
          <a:p>
            <a:r>
              <a:rPr lang="en-US" sz="2400" dirty="0"/>
              <a:t>1) Click Subnets</a:t>
            </a:r>
          </a:p>
        </p:txBody>
      </p:sp>
      <p:sp>
        <p:nvSpPr>
          <p:cNvPr id="17" name="TextBox 16"/>
          <p:cNvSpPr txBox="1"/>
          <p:nvPr/>
        </p:nvSpPr>
        <p:spPr>
          <a:xfrm>
            <a:off x="76510" y="2140113"/>
            <a:ext cx="2499082" cy="369332"/>
          </a:xfrm>
          <a:prstGeom prst="rect">
            <a:avLst/>
          </a:prstGeom>
          <a:noFill/>
        </p:spPr>
        <p:txBody>
          <a:bodyPr wrap="none" lIns="0" tIns="0" rIns="0" bIns="0" rtlCol="0">
            <a:spAutoFit/>
          </a:bodyPr>
          <a:lstStyle/>
          <a:p>
            <a:r>
              <a:rPr lang="en-US" sz="2400" dirty="0"/>
              <a:t>2) Create Subnets</a:t>
            </a:r>
          </a:p>
        </p:txBody>
      </p:sp>
    </p:spTree>
    <p:extLst>
      <p:ext uri="{BB962C8B-B14F-4D97-AF65-F5344CB8AC3E}">
        <p14:creationId xmlns:p14="http://schemas.microsoft.com/office/powerpoint/2010/main" val="725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1752</TotalTime>
  <Words>944</Words>
  <Application>Microsoft Macintosh PowerPoint</Application>
  <PresentationFormat>Widescreen</PresentationFormat>
  <Paragraphs>168</Paragraphs>
  <Slides>39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.LucidaGrandeUI</vt:lpstr>
      <vt:lpstr>Arial</vt:lpstr>
      <vt:lpstr>Calibri</vt:lpstr>
      <vt:lpstr>Courier New</vt:lpstr>
      <vt:lpstr>Splunk2017</vt:lpstr>
      <vt:lpstr>Cooking with AWS and Splunk</vt:lpstr>
      <vt:lpstr>Setup ELB / HWF Tier</vt:lpstr>
      <vt:lpstr>Architecture for Deployment</vt:lpstr>
      <vt:lpstr>Setup AWS Networking</vt:lpstr>
      <vt:lpstr>Setup Network</vt:lpstr>
      <vt:lpstr>Setup Network: Create VPC</vt:lpstr>
      <vt:lpstr>Setup Network: Create VPC</vt:lpstr>
      <vt:lpstr>Setup Network: Create VPC</vt:lpstr>
      <vt:lpstr>Setup Network: Create Second Subnet</vt:lpstr>
      <vt:lpstr>Setup Network: Create Second Subnet</vt:lpstr>
      <vt:lpstr>Setup Network: Create Third Subnet</vt:lpstr>
      <vt:lpstr>Setup Network: Create Route Table for Subnets</vt:lpstr>
      <vt:lpstr>Deploy EC2 Instances</vt:lpstr>
      <vt:lpstr>Deploy EC2 Instances</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Elastic Load Balancer (ELB)</vt:lpstr>
      <vt:lpstr>Setup Splunk  HWF / HEC</vt:lpstr>
      <vt:lpstr>Create HEC Token</vt:lpstr>
      <vt:lpstr>Copy Token to second HWF</vt:lpstr>
      <vt:lpstr>Outputs.conf</vt:lpstr>
      <vt:lpstr>Test ELB</vt:lpstr>
      <vt:lpstr>Securing HEC with SSL</vt:lpstr>
      <vt:lpstr>Sending ELB Logs to S3  then Splunk</vt:lpstr>
      <vt:lpstr>Send the Logs to S3 </vt:lpstr>
      <vt:lpstr>Send the Logs to S3 </vt:lpstr>
      <vt:lpstr>Setup Splunk: S3 Modular Input</vt:lpstr>
      <vt:lpstr>Setup Splunk: HEC token for ELB logs</vt:lpstr>
      <vt:lpstr>Setup Splunk: AWS Lambda S3 logging </vt:lpstr>
      <vt:lpstr>ELB Usage Page</vt:lpstr>
      <vt:lpstr>Continue to Module 8: Migrating AWS TA between Machines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Fathy Elsherif</cp:lastModifiedBy>
  <cp:revision>57</cp:revision>
  <dcterms:created xsi:type="dcterms:W3CDTF">2017-08-08T17:56:49Z</dcterms:created>
  <dcterms:modified xsi:type="dcterms:W3CDTF">2018-10-17T03:33:56Z</dcterms:modified>
</cp:coreProperties>
</file>